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5" r:id="rId3"/>
    <p:sldId id="257" r:id="rId4"/>
    <p:sldId id="258" r:id="rId6"/>
    <p:sldId id="259" r:id="rId7"/>
    <p:sldId id="260" r:id="rId8"/>
    <p:sldId id="261" r:id="rId9"/>
    <p:sldId id="262" r:id="rId10"/>
    <p:sldId id="310" r:id="rId11"/>
    <p:sldId id="309" r:id="rId12"/>
    <p:sldId id="311"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Lst>
  <p:sldSz cx="9144000" cy="6858000"/>
  <p:notesSz cx="6858000" cy="9144000"/>
  <p:embeddedFontLst>
    <p:embeddedFont>
      <p:font typeface="Calibri" panose="020F0502020204030204"/>
      <p:regular r:id="rId32"/>
      <p:bold r:id="rId33"/>
      <p:italic r:id="rId34"/>
      <p:boldItalic r:id="rId35"/>
    </p:embeddedFont>
    <p:embeddedFont>
      <p:font typeface="Helvetica Neue" panose="020B0604020202020204"/>
      <p:regular r:id="rId36"/>
      <p:italic r:id="rId37"/>
      <p:boldItalic r:id="rId38"/>
    </p:embeddedFont>
    <p:embeddedFont>
      <p:font typeface="MS PGothic" panose="020B0600070205080204" charset="-128"/>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 name="Google Shape;120;p2: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1" name="Google Shape;121;p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g2fee50d6959_0_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fee50d6959_0_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288" name="Google Shape;288;g2fee50d6959_0_6:notes"/>
          <p:cNvSpPr txBox="1"/>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4" name="Google Shape;294;p11: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
        <p:nvSpPr>
          <p:cNvPr id="295" name="Google Shape;295;p11: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5" name="Google Shape;315;p1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
        <p:nvSpPr>
          <p:cNvPr id="316" name="Google Shape;316;p12: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p1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6" name="Google Shape;336;p1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
        <p:nvSpPr>
          <p:cNvPr id="337" name="Google Shape;337;p13: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p1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7" name="Google Shape;357;p1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
        <p:nvSpPr>
          <p:cNvPr id="358" name="Google Shape;358;p14: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p15: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9" name="Google Shape;379;p15: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2" indent="0" algn="l" rtl="0">
              <a:spcBef>
                <a:spcPts val="750"/>
              </a:spcBef>
              <a:spcAft>
                <a:spcPts val="0"/>
              </a:spcAft>
              <a:buNone/>
            </a:pPr>
            <a:endParaRPr sz="2500">
              <a:latin typeface="Helvetica Neue" panose="020B0604020202020204"/>
              <a:ea typeface="Helvetica Neue" panose="020B0604020202020204"/>
              <a:cs typeface="Helvetica Neue" panose="020B0604020202020204"/>
              <a:sym typeface="Helvetica Neue" panose="020B0604020202020204"/>
            </a:endParaRPr>
          </a:p>
          <a:p>
            <a:pPr marL="0" lvl="2" indent="0" algn="l" rtl="0">
              <a:spcBef>
                <a:spcPts val="750"/>
              </a:spcBef>
              <a:spcAft>
                <a:spcPts val="0"/>
              </a:spcAft>
              <a:buNone/>
            </a:pPr>
            <a:r>
              <a:rPr lang="en-US" sz="2500">
                <a:latin typeface="Helvetica Neue" panose="020B0604020202020204"/>
                <a:ea typeface="Helvetica Neue" panose="020B0604020202020204"/>
                <a:cs typeface="Helvetica Neue" panose="020B0604020202020204"/>
                <a:sym typeface="Helvetica Neue" panose="020B0604020202020204"/>
              </a:rPr>
              <a:t>Mass marketing uses little market segmentation.  The goal of relationship marketing is to keep customers happy by offering products that meet exact expectations</a:t>
            </a:r>
            <a:endParaRPr lang="en-US" sz="2500">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360"/>
              </a:spcBef>
              <a:spcAft>
                <a:spcPts val="0"/>
              </a:spcAft>
              <a:buNone/>
            </a:pPr>
          </a:p>
        </p:txBody>
      </p:sp>
      <p:sp>
        <p:nvSpPr>
          <p:cNvPr id="380" name="Google Shape;380;p15: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p1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1" name="Google Shape;401;p1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
        <p:nvSpPr>
          <p:cNvPr id="402" name="Google Shape;402;p19: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p2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422" name="Google Shape;422;p2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p2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435" name="Google Shape;435;p2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2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448" name="Google Shape;448;p2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9" name="Google Shape;139;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p:txBody>
      </p:sp>
      <p:sp>
        <p:nvSpPr>
          <p:cNvPr id="140" name="Google Shape;140;p3: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p2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461" name="Google Shape;461;p2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1" name="Shape 471"/>
        <p:cNvGrpSpPr/>
        <p:nvPr/>
      </p:nvGrpSpPr>
      <p:grpSpPr>
        <a:xfrm>
          <a:off x="0" y="0"/>
          <a:ext cx="0" cy="0"/>
          <a:chOff x="0" y="0"/>
          <a:chExt cx="0" cy="0"/>
        </a:xfrm>
      </p:grpSpPr>
      <p:sp>
        <p:nvSpPr>
          <p:cNvPr id="472" name="Google Shape;472;p2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473" name="Google Shape;473;p2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p2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2" name="Google Shape;502;p2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5:  Explain how marketers apply the tools of market segmentation, relationship marketing, and the study of consumer behavior.  </a:t>
            </a:r>
            <a:endParaRPr lang="en-US"/>
          </a:p>
          <a:p>
            <a:pPr marL="0" lvl="0" indent="0" algn="l" rtl="0">
              <a:spcBef>
                <a:spcPts val="36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p27: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0" name="Google Shape;520;p27: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See Learning Goal 6:  Compare the business-to-business market and the consumer market.  </a:t>
            </a:r>
            <a:endParaRPr lang="en-US"/>
          </a:p>
          <a:p>
            <a:pPr marL="0" lvl="0" indent="0" algn="l" rtl="0">
              <a:spcBef>
                <a:spcPts val="360"/>
              </a:spcBef>
              <a:spcAft>
                <a:spcPts val="0"/>
              </a:spcAft>
              <a:buNone/>
            </a:pPr>
          </a:p>
          <a:p>
            <a:pPr marL="0" lvl="0" indent="0" algn="l" rtl="0">
              <a:spcBef>
                <a:spcPts val="360"/>
              </a:spcBef>
              <a:spcAft>
                <a:spcPts val="0"/>
              </a:spcAft>
              <a:buNone/>
            </a:pPr>
            <a:r>
              <a:rPr lang="en-US"/>
              <a:t>Learning - Creates changes in consumer behavior through experiences and information.</a:t>
            </a:r>
            <a:endParaRPr lang="en-US"/>
          </a:p>
          <a:p>
            <a:pPr marL="0" lvl="0" indent="0" algn="l" rtl="0">
              <a:spcBef>
                <a:spcPts val="360"/>
              </a:spcBef>
              <a:spcAft>
                <a:spcPts val="0"/>
              </a:spcAft>
              <a:buNone/>
            </a:pPr>
            <a:r>
              <a:rPr lang="en-US"/>
              <a:t>Reference groups - Reference points in forming beliefs, attitudes, values or behaviors.</a:t>
            </a:r>
            <a:endParaRPr lang="en-US"/>
          </a:p>
          <a:p>
            <a:pPr marL="0" lvl="0" indent="0" algn="l" rtl="0">
              <a:spcBef>
                <a:spcPts val="360"/>
              </a:spcBef>
              <a:spcAft>
                <a:spcPts val="0"/>
              </a:spcAft>
              <a:buNone/>
            </a:pPr>
            <a:r>
              <a:rPr lang="en-US"/>
              <a:t>Culture - The set of values, attitudes and ways of doing things passed from generations.</a:t>
            </a:r>
            <a:endParaRPr lang="en-US"/>
          </a:p>
          <a:p>
            <a:pPr marL="0" lvl="0" indent="0" algn="l" rtl="0">
              <a:spcBef>
                <a:spcPts val="360"/>
              </a:spcBef>
              <a:spcAft>
                <a:spcPts val="0"/>
              </a:spcAft>
              <a:buNone/>
            </a:pPr>
            <a:r>
              <a:rPr lang="en-US"/>
              <a:t>Subculture - Values, attitudes and ways of doing things from belonging to a certain group.</a:t>
            </a:r>
            <a:endParaRPr lang="en-US"/>
          </a:p>
          <a:p>
            <a:pPr marL="0" lvl="0" indent="0" algn="l" rtl="0">
              <a:spcBef>
                <a:spcPts val="360"/>
              </a:spcBef>
              <a:spcAft>
                <a:spcPts val="0"/>
              </a:spcAft>
              <a:buNone/>
            </a:pPr>
            <a:r>
              <a:rPr lang="en-US"/>
              <a:t>Cognitive dissonance - Psychological conflict that may occur after a purchase.</a:t>
            </a:r>
            <a:endParaRPr lang="en-US"/>
          </a:p>
          <a:p>
            <a:pPr marL="0" lvl="0" indent="0" algn="l" rtl="0">
              <a:spcBef>
                <a:spcPts val="360"/>
              </a:spcBef>
              <a:spcAft>
                <a:spcPts val="0"/>
              </a:spcAft>
              <a:buNone/>
            </a:pPr>
          </a:p>
        </p:txBody>
      </p:sp>
      <p:sp>
        <p:nvSpPr>
          <p:cNvPr id="521" name="Google Shape;521;p27: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ee50d6959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ee50d6959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160" name="Google Shape;160;g2fee50d6959_0_0:notes"/>
          <p:cNvSpPr txBox="1"/>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6" name="Google Shape;166;p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67" name="Google Shape;167;p4: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5: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0" name="Google Shape;180;p5: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81" name="Google Shape;181;p5: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3" name="Google Shape;193;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1"/>
              <a:t>Note to Instructor</a:t>
            </a:r>
            <a:endParaRPr lang="en-US" b="1"/>
          </a:p>
          <a:p>
            <a:pPr marL="0" lvl="0" indent="0" algn="l" rtl="0">
              <a:spcBef>
                <a:spcPts val="360"/>
              </a:spcBef>
              <a:spcAft>
                <a:spcPts val="0"/>
              </a:spcAft>
              <a:buNone/>
            </a:pPr>
            <a:r>
              <a:rPr lang="en-US"/>
              <a:t>There are a whole group of products which are targeted to the affluent including hotels like Four Seasons, which is mentioned in the book. Their products offerings are deluxe:</a:t>
            </a:r>
            <a:endParaRPr lang="en-US"/>
          </a:p>
          <a:p>
            <a:pPr marL="457200" lvl="1" indent="0" algn="l" rtl="0">
              <a:spcBef>
                <a:spcPts val="360"/>
              </a:spcBef>
              <a:spcAft>
                <a:spcPts val="0"/>
              </a:spcAft>
              <a:buNone/>
            </a:pPr>
            <a:r>
              <a:rPr lang="en-US"/>
              <a:t>Kids in the City package for $520 a night and, among other things, enjoy a visit in their room from the Ice Cream Man, who arrives with all the fixings to make any concoction they desire.</a:t>
            </a:r>
            <a:endParaRPr lang="en-US"/>
          </a:p>
          <a:p>
            <a:pPr marL="457200" lvl="1" indent="0" algn="l" rtl="0">
              <a:spcBef>
                <a:spcPts val="360"/>
              </a:spcBef>
              <a:spcAft>
                <a:spcPts val="0"/>
              </a:spcAft>
              <a:buNone/>
            </a:pPr>
            <a:r>
              <a:rPr lang="en-US"/>
              <a:t>The Benjamin Hotel in New York City provides dog beds in a variety of styles and doggie bathrobes, as well as canine room service and DVDs for dogs.</a:t>
            </a:r>
            <a:endParaRPr lang="en-US"/>
          </a:p>
          <a:p>
            <a:pPr marL="457200" lvl="1" indent="0" algn="l" rtl="0">
              <a:spcBef>
                <a:spcPts val="360"/>
              </a:spcBef>
              <a:spcAft>
                <a:spcPts val="0"/>
              </a:spcAft>
              <a:buNone/>
            </a:pPr>
            <a:r>
              <a:rPr lang="en-US"/>
              <a:t>At the Ritz-Carlton, Lake Las Vegas in Henderson, Nevada, the Love at Lake Las Vegas weekend package includes two nights in the 2,400 square foot presidential suite, helicopter and gondola rides, a champagne-tasting party on a yacht complete with rose petals strewn about and a string trio, use of a luxury car throughout the stay, in-room couples spa treatment, a $5,000 casino line of credit, a $50,000 shopping spree at Neiman Marcus, 14 dozen roses, and a butler-drawn Cristal champagne bath.</a:t>
            </a:r>
            <a:endParaRPr lang="en-US"/>
          </a:p>
          <a:p>
            <a:pPr marL="0" lvl="0" indent="0" algn="l" rtl="0">
              <a:spcBef>
                <a:spcPts val="360"/>
              </a:spcBef>
              <a:spcAft>
                <a:spcPts val="0"/>
              </a:spcAft>
              <a:buNone/>
            </a:pPr>
          </a:p>
        </p:txBody>
      </p:sp>
      <p:sp>
        <p:nvSpPr>
          <p:cNvPr id="194" name="Google Shape;194;p6: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Although psychographic segmentation can provide a richer understanding of consumers, some marketers fault it for being somewhat removed from actual consumer behavior.</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Needs-based or benefit-based segmentation identifies distinct market segments with clear marketing implications.</a:t>
            </a:r>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People play five roles in a buying decision: Initiator, Influencer, Decider, Buyer, and User. For example, assume a wife initiates a purchase by requesting a new treadmill for her birthday. The husband may then seek information from many sources, including his best friend who has a treadmill and is a key influencer in what models to consider. After presenting the alternative choices to his wife, he purchases her preferred model, which ends up being used by the entire family. Different people are playing different roles, but all are crucial in the decision process and ultimate consumer satisfaction.</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Combining different behavioral bases can provide a more comprehensive and cohesive view of a market and its segments. Figure 9.3 depicts one possible way to break down a target market by various behavioral segmentation bases.</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32"/>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2"/>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1" name="Shape 71"/>
        <p:cNvGrpSpPr/>
        <p:nvPr/>
      </p:nvGrpSpPr>
      <p:grpSpPr>
        <a:xfrm>
          <a:off x="0" y="0"/>
          <a:ext cx="0" cy="0"/>
          <a:chOff x="0" y="0"/>
          <a:chExt cx="0" cy="0"/>
        </a:xfrm>
      </p:grpSpPr>
      <p:sp>
        <p:nvSpPr>
          <p:cNvPr id="72" name="Google Shape;72;p41"/>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41"/>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74" name="Google Shape;74;p41"/>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75" name="Google Shape;75;p4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8" name="Shape 78"/>
        <p:cNvGrpSpPr/>
        <p:nvPr/>
      </p:nvGrpSpPr>
      <p:grpSpPr>
        <a:xfrm>
          <a:off x="0" y="0"/>
          <a:ext cx="0" cy="0"/>
          <a:chOff x="0" y="0"/>
          <a:chExt cx="0" cy="0"/>
        </a:xfrm>
      </p:grpSpPr>
      <p:sp>
        <p:nvSpPr>
          <p:cNvPr id="79" name="Google Shape;79;p42"/>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42"/>
          <p:cNvSpPr/>
          <p:nvPr>
            <p:ph type="pic" idx="2"/>
          </p:nvPr>
        </p:nvSpPr>
        <p:spPr>
          <a:xfrm>
            <a:off x="1792288" y="612775"/>
            <a:ext cx="5486400" cy="4114800"/>
          </a:xfrm>
          <a:prstGeom prst="rect">
            <a:avLst/>
          </a:prstGeom>
          <a:noFill/>
          <a:ln>
            <a:noFill/>
          </a:ln>
        </p:spPr>
      </p:sp>
      <p:sp>
        <p:nvSpPr>
          <p:cNvPr id="81" name="Google Shape;81;p42"/>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82" name="Google Shape;82;p4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5" name="Shape 85"/>
        <p:cNvGrpSpPr/>
        <p:nvPr/>
      </p:nvGrpSpPr>
      <p:grpSpPr>
        <a:xfrm>
          <a:off x="0" y="0"/>
          <a:ext cx="0" cy="0"/>
          <a:chOff x="0" y="0"/>
          <a:chExt cx="0" cy="0"/>
        </a:xfrm>
      </p:grpSpPr>
      <p:sp>
        <p:nvSpPr>
          <p:cNvPr id="86" name="Google Shape;86;p43"/>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43"/>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8" name="Google Shape;88;p4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1" name="Shape 91"/>
        <p:cNvGrpSpPr/>
        <p:nvPr/>
      </p:nvGrpSpPr>
      <p:grpSpPr>
        <a:xfrm>
          <a:off x="0" y="0"/>
          <a:ext cx="0" cy="0"/>
          <a:chOff x="0" y="0"/>
          <a:chExt cx="0" cy="0"/>
        </a:xfrm>
      </p:grpSpPr>
      <p:sp>
        <p:nvSpPr>
          <p:cNvPr id="92" name="Google Shape;92;p44"/>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44"/>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94" name="Google Shape;94;p4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Sixth</a:t>
            </a:r>
            <a:endParaRPr lang="en-US" dirty="0"/>
          </a:p>
          <a:p>
            <a:pPr lvl="6"/>
            <a:r>
              <a:rPr lang="en-US" dirty="0"/>
              <a:t>Seventh</a:t>
            </a:r>
            <a:endParaRPr lang="en-US" dirty="0"/>
          </a:p>
          <a:p>
            <a:pPr lvl="7"/>
            <a:r>
              <a:rPr lang="en-US" dirty="0"/>
              <a:t>Eighth</a:t>
            </a:r>
            <a:endParaRPr lang="en-US" dirty="0"/>
          </a:p>
          <a:p>
            <a:pPr lvl="8"/>
            <a:r>
              <a:rPr lang="en-US" dirty="0"/>
              <a:t>Ninth</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21" name="Shape 21"/>
        <p:cNvGrpSpPr/>
        <p:nvPr/>
      </p:nvGrpSpPr>
      <p:grpSpPr>
        <a:xfrm>
          <a:off x="0" y="0"/>
          <a:ext cx="0" cy="0"/>
          <a:chOff x="0" y="0"/>
          <a:chExt cx="0" cy="0"/>
        </a:xfrm>
      </p:grpSpPr>
      <p:sp>
        <p:nvSpPr>
          <p:cNvPr id="22" name="Google Shape;22;p33"/>
          <p:cNvSpPr txBox="1"/>
          <p:nvPr>
            <p:ph type="title"/>
          </p:nvPr>
        </p:nvSpPr>
        <p:spPr>
          <a:xfrm>
            <a:off x="685800" y="228600"/>
            <a:ext cx="7772400" cy="1143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3"/>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b="0"/>
            </a:lvl1pPr>
            <a:lvl2pPr marL="914400" lvl="1" indent="-406400" algn="l">
              <a:spcBef>
                <a:spcPts val="560"/>
              </a:spcBef>
              <a:spcAft>
                <a:spcPts val="0"/>
              </a:spcAft>
              <a:buClr>
                <a:schemeClr val="dk1"/>
              </a:buClr>
              <a:buSzPts val="2800"/>
              <a:buChar char="–"/>
              <a:defRPr b="0"/>
            </a:lvl2pPr>
            <a:lvl3pPr marL="1371600" lvl="2" indent="-381000" algn="l">
              <a:spcBef>
                <a:spcPts val="480"/>
              </a:spcBef>
              <a:spcAft>
                <a:spcPts val="0"/>
              </a:spcAft>
              <a:buClr>
                <a:schemeClr val="dk1"/>
              </a:buClr>
              <a:buSzPts val="2400"/>
              <a:buChar char="•"/>
              <a:defRPr b="0"/>
            </a:lvl3pPr>
            <a:lvl4pPr marL="1828800" lvl="3" indent="-355600" algn="l">
              <a:spcBef>
                <a:spcPts val="400"/>
              </a:spcBef>
              <a:spcAft>
                <a:spcPts val="0"/>
              </a:spcAft>
              <a:buClr>
                <a:schemeClr val="dk1"/>
              </a:buClr>
              <a:buSzPts val="2000"/>
              <a:buChar char="–"/>
              <a:defRPr b="0"/>
            </a:lvl4pPr>
            <a:lvl5pPr marL="2286000" lvl="4" indent="-355600" algn="l">
              <a:spcBef>
                <a:spcPts val="400"/>
              </a:spcBef>
              <a:spcAft>
                <a:spcPts val="0"/>
              </a:spcAft>
              <a:buClr>
                <a:schemeClr val="dk1"/>
              </a:buClr>
              <a:buSzPts val="2000"/>
              <a:buChar char="»"/>
              <a:defRPr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33"/>
          <p:cNvSpPr txBox="1"/>
          <p:nvPr>
            <p:ph type="body" idx="2"/>
          </p:nvPr>
        </p:nvSpPr>
        <p:spPr>
          <a:xfrm>
            <a:off x="914400" y="1371600"/>
            <a:ext cx="7162800" cy="381000"/>
          </a:xfrm>
          <a:prstGeom prst="rect">
            <a:avLst/>
          </a:prstGeom>
          <a:noFill/>
          <a:ln>
            <a:noFill/>
          </a:ln>
        </p:spPr>
        <p:txBody>
          <a:bodyPr spcFirstLastPara="1" wrap="square" lIns="91425" tIns="45700" rIns="91425" bIns="45700" anchor="t" anchorCtr="0">
            <a:noAutofit/>
          </a:bodyPr>
          <a:lstStyle>
            <a:lvl1pPr marL="457200" lvl="0" indent="-228600" algn="ctr">
              <a:spcBef>
                <a:spcPts val="560"/>
              </a:spcBef>
              <a:spcAft>
                <a:spcPts val="0"/>
              </a:spcAft>
              <a:buClr>
                <a:schemeClr val="dk2"/>
              </a:buClr>
              <a:buSzPts val="2800"/>
              <a:buNone/>
              <a:defRPr sz="2800" b="1" i="0">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3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3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0" name="Shape 30"/>
        <p:cNvGrpSpPr/>
        <p:nvPr/>
      </p:nvGrpSpPr>
      <p:grpSpPr>
        <a:xfrm>
          <a:off x="0" y="0"/>
          <a:ext cx="0" cy="0"/>
          <a:chOff x="0" y="0"/>
          <a:chExt cx="0" cy="0"/>
        </a:xfrm>
      </p:grpSpPr>
      <p:sp>
        <p:nvSpPr>
          <p:cNvPr id="31" name="Google Shape;31;p3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35"/>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33" name="Google Shape;33;p3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 B">
  <p:cSld name="Blank type B">
    <p:spTree>
      <p:nvGrpSpPr>
        <p:cNvPr id="36" name="Shape 36"/>
        <p:cNvGrpSpPr/>
        <p:nvPr/>
      </p:nvGrpSpPr>
      <p:grpSpPr>
        <a:xfrm>
          <a:off x="0" y="0"/>
          <a:ext cx="0" cy="0"/>
          <a:chOff x="0" y="0"/>
          <a:chExt cx="0" cy="0"/>
        </a:xfrm>
      </p:grpSpPr>
      <p:sp>
        <p:nvSpPr>
          <p:cNvPr id="37" name="Google Shape;37;p36"/>
          <p:cNvSpPr/>
          <p:nvPr/>
        </p:nvSpPr>
        <p:spPr>
          <a:xfrm>
            <a:off x="8556625" y="6102350"/>
            <a:ext cx="434975" cy="58102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8" name="Google Shape;38;p36"/>
          <p:cNvGrpSpPr/>
          <p:nvPr/>
        </p:nvGrpSpPr>
        <p:grpSpPr>
          <a:xfrm>
            <a:off x="819150" y="669925"/>
            <a:ext cx="2324100" cy="3098800"/>
            <a:chOff x="-474900" y="321200"/>
            <a:chExt cx="2324700" cy="2324700"/>
          </a:xfrm>
        </p:grpSpPr>
        <p:sp>
          <p:nvSpPr>
            <p:cNvPr id="39" name="Google Shape;39;p3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 name="Google Shape;40;p36"/>
            <p:cNvSpPr/>
            <p:nvPr/>
          </p:nvSpPr>
          <p:spPr>
            <a:xfrm>
              <a:off x="120567" y="916666"/>
              <a:ext cx="1133768" cy="1133768"/>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41;p36"/>
            <p:cNvSpPr/>
            <p:nvPr/>
          </p:nvSpPr>
          <p:spPr>
            <a:xfrm>
              <a:off x="-136675" y="659425"/>
              <a:ext cx="1648250" cy="164825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 name="Google Shape;42;p36"/>
            <p:cNvSpPr/>
            <p:nvPr/>
          </p:nvSpPr>
          <p:spPr>
            <a:xfrm>
              <a:off x="314292" y="1109597"/>
              <a:ext cx="746318" cy="747906"/>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43" name="Google Shape;43;p36"/>
          <p:cNvSpPr/>
          <p:nvPr/>
        </p:nvSpPr>
        <p:spPr>
          <a:xfrm>
            <a:off x="1793875" y="-544513"/>
            <a:ext cx="5959475" cy="7947026"/>
          </a:xfrm>
          <a:prstGeom prst="ellipse">
            <a:avLst/>
          </a:prstGeom>
          <a:solidFill>
            <a:srgbClr val="000000">
              <a:alpha val="6666"/>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 name="Google Shape;44;p36"/>
          <p:cNvSpPr txBox="1"/>
          <p:nvPr>
            <p:ph type="sldNum" idx="12"/>
          </p:nvPr>
        </p:nvSpPr>
        <p:spPr>
          <a:xfrm>
            <a:off x="8556625" y="6102350"/>
            <a:ext cx="434975" cy="581025"/>
          </a:xfrm>
          <a:prstGeom prst="rect">
            <a:avLst/>
          </a:prstGeom>
          <a:noFill/>
          <a:ln>
            <a:noFill/>
          </a:ln>
        </p:spPr>
        <p:txBody>
          <a:bodyPr spcFirstLastPara="1" wrap="square" lIns="91425" tIns="91425" rIns="91425" bIns="91425" anchor="ctr" anchorCtr="0">
            <a:noAutofit/>
          </a:bodyPr>
          <a:lstStyle>
            <a:lvl1pPr marL="0" marR="0" lvl="0"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ctr">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5" name="Shape 45"/>
        <p:cNvGrpSpPr/>
        <p:nvPr/>
      </p:nvGrpSpPr>
      <p:grpSpPr>
        <a:xfrm>
          <a:off x="0" y="0"/>
          <a:ext cx="0" cy="0"/>
          <a:chOff x="0" y="0"/>
          <a:chExt cx="0" cy="0"/>
        </a:xfrm>
      </p:grpSpPr>
      <p:sp>
        <p:nvSpPr>
          <p:cNvPr id="46" name="Google Shape;46;p37"/>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37"/>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48" name="Google Shape;48;p3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1" name="Shape 51"/>
        <p:cNvGrpSpPr/>
        <p:nvPr/>
      </p:nvGrpSpPr>
      <p:grpSpPr>
        <a:xfrm>
          <a:off x="0" y="0"/>
          <a:ext cx="0" cy="0"/>
          <a:chOff x="0" y="0"/>
          <a:chExt cx="0" cy="0"/>
        </a:xfrm>
      </p:grpSpPr>
      <p:sp>
        <p:nvSpPr>
          <p:cNvPr id="52" name="Google Shape;52;p38"/>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38"/>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54" name="Google Shape;54;p38"/>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55" name="Google Shape;55;p3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8" name="Shape 58"/>
        <p:cNvGrpSpPr/>
        <p:nvPr/>
      </p:nvGrpSpPr>
      <p:grpSpPr>
        <a:xfrm>
          <a:off x="0" y="0"/>
          <a:ext cx="0" cy="0"/>
          <a:chOff x="0" y="0"/>
          <a:chExt cx="0" cy="0"/>
        </a:xfrm>
      </p:grpSpPr>
      <p:sp>
        <p:nvSpPr>
          <p:cNvPr id="59" name="Google Shape;59;p3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39"/>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61" name="Google Shape;61;p39"/>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62" name="Google Shape;62;p39"/>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63" name="Google Shape;63;p39"/>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64" name="Google Shape;64;p3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7" name="Shape 67"/>
        <p:cNvGrpSpPr/>
        <p:nvPr/>
      </p:nvGrpSpPr>
      <p:grpSpPr>
        <a:xfrm>
          <a:off x="0" y="0"/>
          <a:ext cx="0" cy="0"/>
          <a:chOff x="0" y="0"/>
          <a:chExt cx="0" cy="0"/>
        </a:xfrm>
      </p:grpSpPr>
      <p:sp>
        <p:nvSpPr>
          <p:cNvPr id="68" name="Google Shape;68;p4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None/>
              <a:defRPr sz="1200">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A427"/>
        </a:solidFill>
        <a:effectLst/>
      </p:bgPr>
    </p:bg>
    <p:spTree>
      <p:nvGrpSpPr>
        <p:cNvPr id="9" name="Shape 9"/>
        <p:cNvGrpSpPr/>
        <p:nvPr/>
      </p:nvGrpSpPr>
      <p:grpSpPr>
        <a:xfrm>
          <a:off x="0" y="0"/>
          <a:ext cx="0" cy="0"/>
          <a:chOff x="0" y="0"/>
          <a:chExt cx="0" cy="0"/>
        </a:xfrm>
      </p:grpSpPr>
      <p:sp>
        <p:nvSpPr>
          <p:cNvPr id="10" name="Google Shape;10;p3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3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3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3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3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spcAft>
                <a:spcPts val="0"/>
              </a:spcAft>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hyperlink" Target="https://marketbusinessnews.com/financial-glossary/one-to-one-marketing-definition-meaning/" TargetMode="Externa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57200" y="274955"/>
            <a:ext cx="8229600" cy="1602105"/>
          </a:xfrm>
        </p:spPr>
        <p:txBody>
          <a:bodyPr/>
          <a:p>
            <a:r>
              <a:rPr lang="en-GB" altLang="en-US"/>
              <a:t>Week-8</a:t>
            </a:r>
            <a:br>
              <a:rPr lang="en-GB" altLang="en-US"/>
            </a:br>
            <a:r>
              <a:rPr lang="en-GB" altLang="en-US"/>
              <a:t>Session-1</a:t>
            </a:r>
            <a:endParaRPr lang="en-GB" altLang="en-US"/>
          </a:p>
        </p:txBody>
      </p:sp>
      <p:sp>
        <p:nvSpPr>
          <p:cNvPr id="3" name="Text Placeholder 2"/>
          <p:cNvSpPr/>
          <p:nvPr>
            <p:ph type="body" idx="1"/>
          </p:nvPr>
        </p:nvSpPr>
        <p:spPr>
          <a:xfrm>
            <a:off x="923290" y="2198370"/>
            <a:ext cx="7296785" cy="2460625"/>
          </a:xfrm>
        </p:spPr>
        <p:txBody>
          <a:bodyPr/>
          <a:p>
            <a:r>
              <a:rPr lang="en-US">
                <a:solidFill>
                  <a:srgbClr val="000000"/>
                </a:solidFill>
                <a:latin typeface="Helvetica Neue" panose="020B0604020202020204"/>
                <a:ea typeface="Helvetica Neue" panose="020B0604020202020204"/>
                <a:cs typeface="Helvetica Neue" panose="020B0604020202020204"/>
                <a:sym typeface="Helvetica Neue" panose="020B0604020202020204"/>
              </a:rPr>
              <a:t>Marketing: Helping Buyers Buy</a:t>
            </a:r>
            <a:endParaRPr lang="en-US"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924800" cy="1097280"/>
          </a:xfrm>
        </p:spPr>
        <p:txBody>
          <a:bodyPr/>
          <a:lstStyle/>
          <a:p>
            <a:r>
              <a:rPr lang="en-US" sz="3600" dirty="0">
                <a:latin typeface="+mj-lt"/>
              </a:rPr>
              <a:t>Figure</a:t>
            </a:r>
            <a:r>
              <a:rPr lang="en-GB" altLang="en-US" sz="3600" dirty="0">
                <a:latin typeface="+mj-lt"/>
              </a:rPr>
              <a:t>:</a:t>
            </a:r>
            <a:r>
              <a:rPr lang="en-US" sz="3600" dirty="0">
                <a:latin typeface="+mj-lt"/>
              </a:rPr>
              <a:t> Behavioral Segmentation Breakdown</a:t>
            </a:r>
            <a:endParaRPr lang="en-US" sz="2000" b="0" dirty="0">
              <a:latin typeface="+mj-lt"/>
            </a:endParaRPr>
          </a:p>
        </p:txBody>
      </p:sp>
      <p:pic>
        <p:nvPicPr>
          <p:cNvPr id="3" name="Picture 2" descr="A flow chart illustrates how to break down a target market by various behavioral segmentation bases. Target market goes to unaware and aware. Aware goes to not tried and tried. Not tried goes to negative opinion, neutral, favorable opinion. Tried goes to rejecter, not yet repeated, repeated. Repeated goes to loyal to other brand, switcher, loyal to brand. Loyal to brand goes to light user, regular user, heavy us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1524000"/>
            <a:ext cx="8839200" cy="46714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g2fee50d6959_0_6"/>
          <p:cNvSpPr txBox="1"/>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Types of target marketing</a:t>
            </a:r>
            <a:endParaRPr lang="en-US"/>
          </a:p>
        </p:txBody>
      </p:sp>
      <p:sp>
        <p:nvSpPr>
          <p:cNvPr id="291" name="Google Shape;291;g2fee50d6959_0_6"/>
          <p:cNvSpPr txBox="1"/>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Mass</a:t>
            </a:r>
            <a:endParaRPr lang="en-US"/>
          </a:p>
          <a:p>
            <a:pPr marL="457200" lvl="0" indent="-342900" algn="l" rtl="0">
              <a:spcBef>
                <a:spcPts val="0"/>
              </a:spcBef>
              <a:spcAft>
                <a:spcPts val="0"/>
              </a:spcAft>
              <a:buSzPts val="1800"/>
              <a:buChar char="-"/>
            </a:pPr>
            <a:r>
              <a:rPr lang="en-US"/>
              <a:t>Differentiated</a:t>
            </a:r>
            <a:endParaRPr lang="en-US"/>
          </a:p>
          <a:p>
            <a:pPr marL="457200" lvl="0" indent="-342900" algn="l" rtl="0">
              <a:spcBef>
                <a:spcPts val="0"/>
              </a:spcBef>
              <a:spcAft>
                <a:spcPts val="0"/>
              </a:spcAft>
              <a:buSzPts val="1800"/>
              <a:buChar char="-"/>
            </a:pPr>
            <a:r>
              <a:rPr lang="en-US"/>
              <a:t>Niche/Concentrated</a:t>
            </a:r>
            <a:endParaRPr lang="en-US"/>
          </a:p>
          <a:p>
            <a:pPr marL="457200" lvl="0" indent="-342900" algn="l" rtl="0">
              <a:spcBef>
                <a:spcPts val="0"/>
              </a:spcBef>
              <a:spcAft>
                <a:spcPts val="0"/>
              </a:spcAft>
              <a:buSzPts val="1800"/>
              <a:buChar char="-"/>
            </a:pPr>
            <a:r>
              <a:rPr lang="en-US"/>
              <a:t>Micromarketing</a:t>
            </a:r>
            <a:r>
              <a:rPr lang="en-GB" altLang="en-US"/>
              <a:t>-</a:t>
            </a:r>
            <a:r>
              <a:rPr lang="en-US" altLang="en-US"/>
              <a:t>Micromarketing is an approach to advertising that tends to target a specific group of people in a niche market. With micromarketing, products or services are marketed directly to a targeted group of customers</a:t>
            </a:r>
            <a:r>
              <a:rPr lang="en-GB" altLang="en-US"/>
              <a:t>.</a:t>
            </a:r>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296" name="Shape 296"/>
        <p:cNvGrpSpPr/>
        <p:nvPr/>
      </p:nvGrpSpPr>
      <p:grpSpPr>
        <a:xfrm>
          <a:off x="0" y="0"/>
          <a:ext cx="0" cy="0"/>
          <a:chOff x="0" y="0"/>
          <a:chExt cx="0" cy="0"/>
        </a:xfrm>
      </p:grpSpPr>
      <p:sp>
        <p:nvSpPr>
          <p:cNvPr id="297" name="Google Shape;297;p11"/>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1"/>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299" name="Google Shape;299;p11"/>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300" name="Google Shape;300;p11"/>
          <p:cNvSpPr txBox="1"/>
          <p:nvPr/>
        </p:nvSpPr>
        <p:spPr>
          <a:xfrm>
            <a:off x="7346950" y="417513"/>
            <a:ext cx="1644650" cy="8683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Reaching Smaller Market Segments</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1" name="Google Shape;301;p11"/>
          <p:cNvSpPr txBox="1"/>
          <p:nvPr/>
        </p:nvSpPr>
        <p:spPr>
          <a:xfrm>
            <a:off x="533400" y="2024063"/>
            <a:ext cx="8077200" cy="1570037"/>
          </a:xfrm>
          <a:prstGeom prst="rect">
            <a:avLst/>
          </a:prstGeom>
          <a:noFill/>
          <a:ln>
            <a:noFill/>
          </a:ln>
        </p:spPr>
        <p:txBody>
          <a:bodyPr spcFirstLastPara="1" wrap="square" lIns="91425" tIns="45700" rIns="91425" bIns="45700" anchor="t" anchorCtr="0">
            <a:spAutoFit/>
          </a:bodyPr>
          <a:lstStyle/>
          <a:p>
            <a:pPr marL="341630" marR="0" lvl="1" indent="-341630" algn="l" rtl="0">
              <a:spcBef>
                <a:spcPts val="0"/>
              </a:spcBef>
              <a:spcAft>
                <a:spcPts val="0"/>
              </a:spcAft>
              <a:buClr>
                <a:schemeClr val="dk1"/>
              </a:buClr>
              <a:buSzPts val="2700"/>
              <a:buFont typeface="Arial" panose="020B0604020202020204"/>
              <a:buChar char="•"/>
            </a:pPr>
            <a:r>
              <a:rPr lang="en-US" sz="27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Niche Marketing -- </a:t>
            </a:r>
            <a:r>
              <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Identifies small but profitable market segments and designs or finds products for them.</a:t>
            </a:r>
            <a:endPar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2" name="Google Shape;302;p11"/>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MARKETING to </a:t>
            </a:r>
            <a:br>
              <a:rPr lang="en-US" sz="3200" b="1">
                <a:latin typeface="Helvetica Neue" panose="020B0604020202020204"/>
                <a:ea typeface="Helvetica Neue" panose="020B0604020202020204"/>
                <a:cs typeface="Helvetica Neue" panose="020B0604020202020204"/>
                <a:sym typeface="Helvetica Neue" panose="020B0604020202020204"/>
              </a:rPr>
            </a:br>
            <a:r>
              <a:rPr lang="en-US" sz="3200" b="1">
                <a:latin typeface="Helvetica Neue" panose="020B0604020202020204"/>
                <a:ea typeface="Helvetica Neue" panose="020B0604020202020204"/>
                <a:cs typeface="Helvetica Neue" panose="020B0604020202020204"/>
                <a:sym typeface="Helvetica Neue" panose="020B0604020202020204"/>
              </a:rPr>
              <a:t>SMALL SEGMENTS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303" name="Google Shape;303;p11"/>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4" name="Google Shape;304;p11"/>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05" name="Google Shape;305;p11" descr="Krack Heel Repair Care Cream :: Cleansers &amp; Creams :: Health ..."/>
          <p:cNvPicPr preferRelativeResize="0"/>
          <p:nvPr/>
        </p:nvPicPr>
        <p:blipFill rotWithShape="1">
          <a:blip r:embed="rId1"/>
          <a:srcRect/>
          <a:stretch>
            <a:fillRect/>
          </a:stretch>
        </p:blipFill>
        <p:spPr>
          <a:xfrm>
            <a:off x="836613" y="3427413"/>
            <a:ext cx="2698750" cy="2143125"/>
          </a:xfrm>
          <a:prstGeom prst="rect">
            <a:avLst/>
          </a:prstGeom>
          <a:noFill/>
          <a:ln>
            <a:noFill/>
          </a:ln>
        </p:spPr>
      </p:pic>
      <p:pic>
        <p:nvPicPr>
          <p:cNvPr id="306" name="Google Shape;306;p11" descr="Sensodyne® Repair&amp;Protect toothpaste 75ml 11% off! | PromoFarma"/>
          <p:cNvPicPr preferRelativeResize="0"/>
          <p:nvPr/>
        </p:nvPicPr>
        <p:blipFill rotWithShape="1">
          <a:blip r:embed="rId2"/>
          <a:srcRect/>
          <a:stretch>
            <a:fillRect/>
          </a:stretch>
        </p:blipFill>
        <p:spPr>
          <a:xfrm>
            <a:off x="5738813" y="3452813"/>
            <a:ext cx="2700337" cy="2143125"/>
          </a:xfrm>
          <a:prstGeom prst="rect">
            <a:avLst/>
          </a:prstGeom>
          <a:noFill/>
          <a:ln>
            <a:noFill/>
          </a:ln>
        </p:spPr>
      </p:pic>
      <p:pic>
        <p:nvPicPr>
          <p:cNvPr id="307" name="Google Shape;307;p11" descr="Nescafe Gold Jar - Chaldal 🥚Online Grocery Shopping and Delivery ..."/>
          <p:cNvPicPr preferRelativeResize="0"/>
          <p:nvPr/>
        </p:nvPicPr>
        <p:blipFill rotWithShape="1">
          <a:blip r:embed="rId3"/>
          <a:srcRect/>
          <a:stretch>
            <a:fillRect/>
          </a:stretch>
        </p:blipFill>
        <p:spPr>
          <a:xfrm>
            <a:off x="3565525" y="4454525"/>
            <a:ext cx="2143125" cy="2143125"/>
          </a:xfrm>
          <a:prstGeom prst="rect">
            <a:avLst/>
          </a:prstGeom>
          <a:noFill/>
          <a:ln>
            <a:noFill/>
          </a:ln>
        </p:spPr>
      </p:pic>
      <p:pic>
        <p:nvPicPr>
          <p:cNvPr id="308" name="Google Shape;308;p11"/>
          <p:cNvPicPr preferRelativeResize="0"/>
          <p:nvPr/>
        </p:nvPicPr>
        <p:blipFill rotWithShape="1">
          <a:blip r:embed="rId4"/>
          <a:srcRect/>
          <a:stretch>
            <a:fillRect/>
          </a:stretch>
        </p:blipFill>
        <p:spPr>
          <a:xfrm>
            <a:off x="8382000" y="6096000"/>
            <a:ext cx="609600" cy="609600"/>
          </a:xfrm>
          <a:prstGeom prst="rect">
            <a:avLst/>
          </a:prstGeom>
          <a:noFill/>
          <a:ln>
            <a:noFill/>
          </a:ln>
        </p:spPr>
      </p:pic>
      <p:pic>
        <p:nvPicPr>
          <p:cNvPr id="309" name="Google Shape;309;p11"/>
          <p:cNvPicPr preferRelativeResize="0"/>
          <p:nvPr/>
        </p:nvPicPr>
        <p:blipFill rotWithShape="1">
          <a:blip r:embed="rId4"/>
          <a:srcRect/>
          <a:stretch>
            <a:fillRect/>
          </a:stretch>
        </p:blipFill>
        <p:spPr>
          <a:xfrm>
            <a:off x="8382000" y="6096000"/>
            <a:ext cx="609600" cy="609600"/>
          </a:xfrm>
          <a:prstGeom prst="rect">
            <a:avLst/>
          </a:prstGeom>
          <a:noFill/>
          <a:ln>
            <a:noFill/>
          </a:ln>
        </p:spPr>
      </p:pic>
      <p:pic>
        <p:nvPicPr>
          <p:cNvPr id="310" name="Google Shape;310;p11"/>
          <p:cNvPicPr preferRelativeResize="0"/>
          <p:nvPr/>
        </p:nvPicPr>
        <p:blipFill rotWithShape="1">
          <a:blip r:embed="rId5"/>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311" name="Google Shape;311;p11"/>
          <p:cNvPicPr preferRelativeResize="0"/>
          <p:nvPr/>
        </p:nvPicPr>
        <p:blipFill rotWithShape="1">
          <a:blip r:embed="rId6"/>
          <a:srcRect/>
          <a:stretch>
            <a:fillRect/>
          </a:stretch>
        </p:blipFill>
        <p:spPr>
          <a:xfrm>
            <a:off x="131763" y="6256338"/>
            <a:ext cx="1558925" cy="430212"/>
          </a:xfrm>
          <a:prstGeom prst="rect">
            <a:avLst/>
          </a:prstGeom>
          <a:noFill/>
          <a:ln>
            <a:noFill/>
          </a:ln>
        </p:spPr>
      </p:pic>
      <p:pic>
        <p:nvPicPr>
          <p:cNvPr id="312" name="Google Shape;312;p11" descr="Image result for brac business school logo"/>
          <p:cNvPicPr preferRelativeResize="0"/>
          <p:nvPr/>
        </p:nvPicPr>
        <p:blipFill rotWithShape="1">
          <a:blip r:embed="rId7"/>
          <a:srcRect/>
          <a:stretch>
            <a:fillRect/>
          </a:stretch>
        </p:blipFill>
        <p:spPr>
          <a:xfrm>
            <a:off x="7608888" y="6024563"/>
            <a:ext cx="696912" cy="6492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12"/>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319" name="Google Shape;319;p12"/>
          <p:cNvSpPr/>
          <p:nvPr/>
        </p:nvSpPr>
        <p:spPr>
          <a:xfrm>
            <a:off x="419100" y="307975"/>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20" name="Google Shape;320;p12"/>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2"/>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322" name="Google Shape;322;p12"/>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323" name="Google Shape;323;p12"/>
          <p:cNvSpPr txBox="1"/>
          <p:nvPr/>
        </p:nvSpPr>
        <p:spPr>
          <a:xfrm>
            <a:off x="7346950" y="417513"/>
            <a:ext cx="1644650" cy="8683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Reaching Smaller Market Segments</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4" name="Google Shape;324;p12"/>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MARKETING to </a:t>
            </a:r>
            <a:br>
              <a:rPr lang="en-US" sz="3200" b="1">
                <a:latin typeface="Helvetica Neue" panose="020B0604020202020204"/>
                <a:ea typeface="Helvetica Neue" panose="020B0604020202020204"/>
                <a:cs typeface="Helvetica Neue" panose="020B0604020202020204"/>
                <a:sym typeface="Helvetica Neue" panose="020B0604020202020204"/>
              </a:rPr>
            </a:br>
            <a:r>
              <a:rPr lang="en-US" sz="3200" b="1">
                <a:latin typeface="Helvetica Neue" panose="020B0604020202020204"/>
                <a:ea typeface="Helvetica Neue" panose="020B0604020202020204"/>
                <a:cs typeface="Helvetica Neue" panose="020B0604020202020204"/>
                <a:sym typeface="Helvetica Neue" panose="020B0604020202020204"/>
              </a:rPr>
              <a:t>SMALL SEGMENTS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325" name="Google Shape;325;p12"/>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6" name="Google Shape;326;p12"/>
          <p:cNvSpPr txBox="1"/>
          <p:nvPr/>
        </p:nvSpPr>
        <p:spPr>
          <a:xfrm>
            <a:off x="1243013" y="2538413"/>
            <a:ext cx="2301875" cy="323215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Clr>
                <a:srgbClr val="000000"/>
              </a:buClr>
              <a:buSzPts val="2700"/>
              <a:buFont typeface="Arial" panose="020B0604020202020204"/>
              <a:buNone/>
            </a:pPr>
            <a:r>
              <a:rPr lang="en-US" sz="27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One-to-One Marketing-- </a:t>
            </a:r>
            <a:r>
              <a:rPr lang="en-US" sz="2500" b="0" i="1"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Developing a unique mix of goods and services for each individual consumer.</a:t>
            </a:r>
            <a:endParaRPr lang="en-US" sz="2500" b="0" i="1"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7" name="Google Shape;327;p12"/>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28" name="Google Shape;328;p12" descr="Related image"/>
          <p:cNvPicPr preferRelativeResize="0"/>
          <p:nvPr/>
        </p:nvPicPr>
        <p:blipFill rotWithShape="1">
          <a:blip r:embed="rId1"/>
          <a:srcRect/>
          <a:stretch>
            <a:fillRect/>
          </a:stretch>
        </p:blipFill>
        <p:spPr>
          <a:xfrm>
            <a:off x="3711575" y="2054225"/>
            <a:ext cx="4457700" cy="3808413"/>
          </a:xfrm>
          <a:prstGeom prst="rect">
            <a:avLst/>
          </a:prstGeom>
          <a:noFill/>
          <a:ln>
            <a:noFill/>
          </a:ln>
        </p:spPr>
      </p:pic>
      <p:pic>
        <p:nvPicPr>
          <p:cNvPr id="329" name="Google Shape;329;p12"/>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330" name="Google Shape;330;p12"/>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331" name="Google Shape;331;p12"/>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332" name="Google Shape;332;p12"/>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333" name="Google Shape;333;p12"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1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340" name="Google Shape;340;p13"/>
          <p:cNvSpPr/>
          <p:nvPr/>
        </p:nvSpPr>
        <p:spPr>
          <a:xfrm>
            <a:off x="495300" y="319088"/>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41" name="Google Shape;341;p13"/>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3"/>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343" name="Google Shape;343;p13"/>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344" name="Google Shape;344;p13"/>
          <p:cNvSpPr txBox="1"/>
          <p:nvPr/>
        </p:nvSpPr>
        <p:spPr>
          <a:xfrm>
            <a:off x="7346950" y="417513"/>
            <a:ext cx="1644650" cy="8683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Reaching Smaller Market Segments</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5" name="Google Shape;345;p13"/>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MARKETING to </a:t>
            </a:r>
            <a:br>
              <a:rPr lang="en-US" sz="3200" b="1">
                <a:latin typeface="Helvetica Neue" panose="020B0604020202020204"/>
                <a:ea typeface="Helvetica Neue" panose="020B0604020202020204"/>
                <a:cs typeface="Helvetica Neue" panose="020B0604020202020204"/>
                <a:sym typeface="Helvetica Neue" panose="020B0604020202020204"/>
              </a:rPr>
            </a:br>
            <a:r>
              <a:rPr lang="en-US" sz="3200" b="1">
                <a:latin typeface="Helvetica Neue" panose="020B0604020202020204"/>
                <a:ea typeface="Helvetica Neue" panose="020B0604020202020204"/>
                <a:cs typeface="Helvetica Neue" panose="020B0604020202020204"/>
                <a:sym typeface="Helvetica Neue" panose="020B0604020202020204"/>
              </a:rPr>
              <a:t>SMALL SEGMENTS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346" name="Google Shape;346;p13"/>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7" name="Google Shape;347;p13"/>
          <p:cNvSpPr txBox="1"/>
          <p:nvPr/>
        </p:nvSpPr>
        <p:spPr>
          <a:xfrm>
            <a:off x="2063750" y="1646238"/>
            <a:ext cx="3940175" cy="50800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Clr>
                <a:srgbClr val="000000"/>
              </a:buClr>
              <a:buSzPts val="2700"/>
              <a:buFont typeface="Arial" panose="020B0604020202020204"/>
              <a:buNone/>
            </a:pPr>
            <a:r>
              <a:rPr lang="en-US" sz="27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One-to-One Marketing-</a:t>
            </a:r>
            <a:endParaRPr sz="2500" b="0" i="1"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8" name="Google Shape;348;p13"/>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49" name="Google Shape;349;p13" descr="Related image"/>
          <p:cNvPicPr preferRelativeResize="0"/>
          <p:nvPr/>
        </p:nvPicPr>
        <p:blipFill rotWithShape="1">
          <a:blip r:embed="rId1"/>
          <a:srcRect/>
          <a:stretch>
            <a:fillRect/>
          </a:stretch>
        </p:blipFill>
        <p:spPr>
          <a:xfrm>
            <a:off x="1600200" y="2228850"/>
            <a:ext cx="5099050" cy="4083050"/>
          </a:xfrm>
          <a:prstGeom prst="rect">
            <a:avLst/>
          </a:prstGeom>
          <a:noFill/>
          <a:ln>
            <a:noFill/>
          </a:ln>
        </p:spPr>
      </p:pic>
      <p:pic>
        <p:nvPicPr>
          <p:cNvPr id="350" name="Google Shape;350;p13"/>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351" name="Google Shape;351;p13"/>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352" name="Google Shape;352;p13"/>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353" name="Google Shape;353;p13"/>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354" name="Google Shape;354;p13"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59" name="Shape 359"/>
        <p:cNvGrpSpPr/>
        <p:nvPr/>
      </p:nvGrpSpPr>
      <p:grpSpPr>
        <a:xfrm>
          <a:off x="0" y="0"/>
          <a:ext cx="0" cy="0"/>
          <a:chOff x="0" y="0"/>
          <a:chExt cx="0" cy="0"/>
        </a:xfrm>
      </p:grpSpPr>
      <p:sp>
        <p:nvSpPr>
          <p:cNvPr id="360" name="Google Shape;360;p14"/>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361" name="Google Shape;361;p14"/>
          <p:cNvSpPr/>
          <p:nvPr/>
        </p:nvSpPr>
        <p:spPr>
          <a:xfrm>
            <a:off x="685800" y="401638"/>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62" name="Google Shape;362;p14"/>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14"/>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364" name="Google Shape;364;p14"/>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365" name="Google Shape;365;p14"/>
          <p:cNvSpPr txBox="1"/>
          <p:nvPr/>
        </p:nvSpPr>
        <p:spPr>
          <a:xfrm>
            <a:off x="7346950" y="417513"/>
            <a:ext cx="1644650" cy="8683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Reaching Smaller Market Segments</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66" name="Google Shape;366;p14"/>
          <p:cNvSpPr txBox="1"/>
          <p:nvPr>
            <p:ph type="ctrTitle"/>
          </p:nvPr>
        </p:nvSpPr>
        <p:spPr>
          <a:xfrm>
            <a:off x="114300" y="258763"/>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MARKETING to </a:t>
            </a:r>
            <a:br>
              <a:rPr lang="en-US" sz="3200" b="1">
                <a:latin typeface="Helvetica Neue" panose="020B0604020202020204"/>
                <a:ea typeface="Helvetica Neue" panose="020B0604020202020204"/>
                <a:cs typeface="Helvetica Neue" panose="020B0604020202020204"/>
                <a:sym typeface="Helvetica Neue" panose="020B0604020202020204"/>
              </a:rPr>
            </a:br>
            <a:r>
              <a:rPr lang="en-US" sz="3200" b="1">
                <a:latin typeface="Helvetica Neue" panose="020B0604020202020204"/>
                <a:ea typeface="Helvetica Neue" panose="020B0604020202020204"/>
                <a:cs typeface="Helvetica Neue" panose="020B0604020202020204"/>
                <a:sym typeface="Helvetica Neue" panose="020B0604020202020204"/>
              </a:rPr>
              <a:t>SMALL SEGMENTS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367" name="Google Shape;367;p14"/>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68" name="Google Shape;368;p14"/>
          <p:cNvSpPr txBox="1"/>
          <p:nvPr/>
        </p:nvSpPr>
        <p:spPr>
          <a:xfrm>
            <a:off x="1978025" y="1617663"/>
            <a:ext cx="5969000" cy="50800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Clr>
                <a:srgbClr val="000000"/>
              </a:buClr>
              <a:buSzPts val="2700"/>
              <a:buFont typeface="Arial" panose="020B0604020202020204"/>
              <a:buNone/>
            </a:pPr>
            <a:r>
              <a:rPr lang="en-US" sz="27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One-to-One Marketing--</a:t>
            </a:r>
            <a:endParaRPr sz="2500" b="0" i="1"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69" name="Google Shape;369;p14"/>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70" name="Google Shape;370;p14"/>
          <p:cNvPicPr preferRelativeResize="0"/>
          <p:nvPr/>
        </p:nvPicPr>
        <p:blipFill rotWithShape="1">
          <a:blip r:embed="rId1"/>
          <a:srcRect/>
          <a:stretch>
            <a:fillRect/>
          </a:stretch>
        </p:blipFill>
        <p:spPr>
          <a:xfrm>
            <a:off x="1466850" y="1690688"/>
            <a:ext cx="6686550" cy="4462462"/>
          </a:xfrm>
          <a:prstGeom prst="rect">
            <a:avLst/>
          </a:prstGeom>
          <a:noFill/>
          <a:ln>
            <a:noFill/>
          </a:ln>
        </p:spPr>
      </p:pic>
      <p:sp>
        <p:nvSpPr>
          <p:cNvPr id="371" name="Google Shape;371;p14"/>
          <p:cNvSpPr/>
          <p:nvPr/>
        </p:nvSpPr>
        <p:spPr>
          <a:xfrm>
            <a:off x="1466850" y="6153150"/>
            <a:ext cx="6686550" cy="303213"/>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0" i="0" u="sng" strike="noStrike" cap="none">
                <a:solidFill>
                  <a:schemeClr val="lt1"/>
                </a:solidFill>
                <a:latin typeface="Arial" panose="020B0604020202020204"/>
                <a:ea typeface="Arial" panose="020B0604020202020204"/>
                <a:cs typeface="Arial" panose="020B0604020202020204"/>
                <a:sym typeface="Arial" panose="020B0604020202020204"/>
                <a:hlinkClick r:id="rId2"/>
              </a:rPr>
              <a:t>Source: https://marketbusinessnews.com/financial-glossary/one-to-one-marketing-definition-meaning/</a:t>
            </a:r>
            <a:r>
              <a:rPr lang="en-US" sz="1050" b="0" i="0" u="none" strike="noStrike" cap="none">
                <a:solidFill>
                  <a:schemeClr val="lt1"/>
                </a:solidFill>
                <a:latin typeface="Arial" panose="020B0604020202020204"/>
                <a:ea typeface="Arial" panose="020B0604020202020204"/>
                <a:cs typeface="Arial" panose="020B0604020202020204"/>
                <a:sym typeface="Arial" panose="020B0604020202020204"/>
              </a:rPr>
              <a:t> </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72" name="Google Shape;372;p14"/>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373" name="Google Shape;373;p14"/>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374" name="Google Shape;374;p14"/>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375" name="Google Shape;375;p14"/>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376" name="Google Shape;376;p14"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381" name="Shape 381"/>
        <p:cNvGrpSpPr/>
        <p:nvPr/>
      </p:nvGrpSpPr>
      <p:grpSpPr>
        <a:xfrm>
          <a:off x="0" y="0"/>
          <a:ext cx="0" cy="0"/>
          <a:chOff x="0" y="0"/>
          <a:chExt cx="0" cy="0"/>
        </a:xfrm>
      </p:grpSpPr>
      <p:sp>
        <p:nvSpPr>
          <p:cNvPr id="382" name="Google Shape;382;p15"/>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383" name="Google Shape;383;p15"/>
          <p:cNvSpPr/>
          <p:nvPr/>
        </p:nvSpPr>
        <p:spPr>
          <a:xfrm>
            <a:off x="304800" y="192088"/>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84" name="Google Shape;384;p15"/>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5"/>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386" name="Google Shape;386;p15"/>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387" name="Google Shape;387;p15"/>
          <p:cNvSpPr txBox="1"/>
          <p:nvPr/>
        </p:nvSpPr>
        <p:spPr>
          <a:xfrm>
            <a:off x="7346950" y="417513"/>
            <a:ext cx="1644650" cy="825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600"/>
              <a:buFont typeface="Arial" panose="020B0604020202020204"/>
              <a:buNone/>
            </a:pPr>
            <a:r>
              <a:rPr lang="en-US" sz="16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Moving Toward Relationship Marketing </a:t>
            </a:r>
            <a:endParaRPr lang="en-US" sz="16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88" name="Google Shape;388;p15"/>
          <p:cNvSpPr txBox="1"/>
          <p:nvPr/>
        </p:nvSpPr>
        <p:spPr>
          <a:xfrm>
            <a:off x="533400" y="2098675"/>
            <a:ext cx="3048000" cy="2846388"/>
          </a:xfrm>
          <a:prstGeom prst="rect">
            <a:avLst/>
          </a:prstGeom>
          <a:noFill/>
          <a:ln>
            <a:noFill/>
          </a:ln>
        </p:spPr>
        <p:txBody>
          <a:bodyPr spcFirstLastPara="1" wrap="square" lIns="91425" tIns="45700" rIns="91425" bIns="45700" anchor="t" anchorCtr="0">
            <a:spAutoFit/>
          </a:bodyPr>
          <a:lstStyle/>
          <a:p>
            <a:pPr marL="341630" marR="0" lvl="1" indent="-341630" algn="l" rtl="0">
              <a:spcBef>
                <a:spcPts val="0"/>
              </a:spcBef>
              <a:spcAft>
                <a:spcPts val="0"/>
              </a:spcAft>
              <a:buClr>
                <a:schemeClr val="dk1"/>
              </a:buClr>
              <a:buSzPts val="2700"/>
              <a:buFont typeface="Arial" panose="020B0604020202020204"/>
              <a:buChar char="•"/>
            </a:pPr>
            <a:r>
              <a:rPr lang="en-US" sz="27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Mass Marketing -- </a:t>
            </a:r>
            <a:r>
              <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Developing products and promotions to please large groups of people.</a:t>
            </a:r>
            <a:endPar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89" name="Google Shape;389;p15"/>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MASS MARKETING </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390" name="Google Shape;390;p15"/>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91" name="Google Shape;391;p15"/>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92" name="Google Shape;392;p15" descr="Colgate Toothpaste Strong Teeth Dental Cream (150 g) - SquiZar"/>
          <p:cNvPicPr preferRelativeResize="0"/>
          <p:nvPr/>
        </p:nvPicPr>
        <p:blipFill rotWithShape="1">
          <a:blip r:embed="rId1"/>
          <a:srcRect/>
          <a:stretch>
            <a:fillRect/>
          </a:stretch>
        </p:blipFill>
        <p:spPr>
          <a:xfrm>
            <a:off x="3309938" y="2227263"/>
            <a:ext cx="2143125" cy="2143125"/>
          </a:xfrm>
          <a:prstGeom prst="rect">
            <a:avLst/>
          </a:prstGeom>
          <a:noFill/>
          <a:ln>
            <a:noFill/>
          </a:ln>
        </p:spPr>
      </p:pic>
      <p:pic>
        <p:nvPicPr>
          <p:cNvPr id="393" name="Google Shape;393;p15" descr="Image result for nescafe coffee"/>
          <p:cNvPicPr preferRelativeResize="0"/>
          <p:nvPr/>
        </p:nvPicPr>
        <p:blipFill rotWithShape="1">
          <a:blip r:embed="rId2"/>
          <a:srcRect/>
          <a:stretch>
            <a:fillRect/>
          </a:stretch>
        </p:blipFill>
        <p:spPr>
          <a:xfrm>
            <a:off x="5724525" y="3744913"/>
            <a:ext cx="2016125" cy="2401887"/>
          </a:xfrm>
          <a:prstGeom prst="rect">
            <a:avLst/>
          </a:prstGeom>
          <a:noFill/>
          <a:ln>
            <a:noFill/>
          </a:ln>
        </p:spPr>
      </p:pic>
      <p:pic>
        <p:nvPicPr>
          <p:cNvPr id="394" name="Google Shape;394;p15"/>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395" name="Google Shape;395;p15"/>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396" name="Google Shape;396;p15"/>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397" name="Google Shape;397;p15"/>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398" name="Google Shape;398;p15"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403" name="Shape 403"/>
        <p:cNvGrpSpPr/>
        <p:nvPr/>
      </p:nvGrpSpPr>
      <p:grpSpPr>
        <a:xfrm>
          <a:off x="0" y="0"/>
          <a:ext cx="0" cy="0"/>
          <a:chOff x="0" y="0"/>
          <a:chExt cx="0" cy="0"/>
        </a:xfrm>
      </p:grpSpPr>
      <p:sp>
        <p:nvSpPr>
          <p:cNvPr id="404" name="Google Shape;404;p19"/>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405" name="Google Shape;405;p19"/>
          <p:cNvSpPr/>
          <p:nvPr/>
        </p:nvSpPr>
        <p:spPr>
          <a:xfrm>
            <a:off x="457200" y="381000"/>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06" name="Google Shape;406;p19"/>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9"/>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408" name="Google Shape;408;p19"/>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409" name="Google Shape;409;p19"/>
          <p:cNvSpPr txBox="1"/>
          <p:nvPr/>
        </p:nvSpPr>
        <p:spPr>
          <a:xfrm>
            <a:off x="7315200" y="457200"/>
            <a:ext cx="1644650" cy="7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500"/>
              <a:buFont typeface="Arial" panose="020B0604020202020204"/>
              <a:buNone/>
            </a:pPr>
            <a:r>
              <a:rPr lang="en-US" sz="15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The Consumer Decision-Making Process</a:t>
            </a:r>
            <a:endParaRPr lang="en-US" sz="15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10" name="Google Shape;410;p19"/>
          <p:cNvSpPr txBox="1"/>
          <p:nvPr/>
        </p:nvSpPr>
        <p:spPr>
          <a:xfrm>
            <a:off x="533400" y="2036763"/>
            <a:ext cx="8077200" cy="4052887"/>
          </a:xfrm>
          <a:prstGeom prst="rect">
            <a:avLst/>
          </a:prstGeom>
          <a:noFill/>
          <a:ln>
            <a:noFill/>
          </a:ln>
        </p:spPr>
        <p:txBody>
          <a:bodyPr spcFirstLastPara="1" wrap="square" lIns="91425" tIns="45700" rIns="91425" bIns="45700" anchor="t" anchorCtr="0">
            <a:spAutoFit/>
          </a:bodyPr>
          <a:lstStyle/>
          <a:p>
            <a:pPr marL="514350" marR="0" lvl="1" indent="-514350" algn="l" rtl="0">
              <a:spcBef>
                <a:spcPts val="0"/>
              </a:spcBef>
              <a:spcAft>
                <a:spcPts val="0"/>
              </a:spcAft>
              <a:buClr>
                <a:schemeClr val="dk1"/>
              </a:buClr>
              <a:buSzPts val="2700"/>
              <a:buFont typeface="Calibri" panose="020F0502020204030204"/>
              <a:buAutoNum type="arabicPeriod"/>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Problem recognition</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514350" marR="0" lvl="1" indent="-514350" algn="l" rtl="0">
              <a:spcBef>
                <a:spcPts val="3000"/>
              </a:spcBef>
              <a:spcAft>
                <a:spcPts val="0"/>
              </a:spcAft>
              <a:buClr>
                <a:schemeClr val="dk1"/>
              </a:buClr>
              <a:buSzPts val="2700"/>
              <a:buFont typeface="Calibri" panose="020F0502020204030204"/>
              <a:buAutoNum type="arabicPeriod"/>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Search for information</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514350" marR="0" lvl="1" indent="-514350" algn="l" rtl="0">
              <a:spcBef>
                <a:spcPts val="3000"/>
              </a:spcBef>
              <a:spcAft>
                <a:spcPts val="0"/>
              </a:spcAft>
              <a:buClr>
                <a:schemeClr val="dk1"/>
              </a:buClr>
              <a:buSzPts val="2700"/>
              <a:buFont typeface="Calibri" panose="020F0502020204030204"/>
              <a:buAutoNum type="arabicPeriod"/>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Evaluating alternatives</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514350" marR="0" lvl="1" indent="-514350" algn="l" rtl="0">
              <a:spcBef>
                <a:spcPts val="3000"/>
              </a:spcBef>
              <a:spcAft>
                <a:spcPts val="0"/>
              </a:spcAft>
              <a:buClr>
                <a:schemeClr val="dk1"/>
              </a:buClr>
              <a:buSzPts val="2700"/>
              <a:buFont typeface="Calibri" panose="020F0502020204030204"/>
              <a:buAutoNum type="arabicPeriod"/>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Purchase decision</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514350" marR="0" lvl="1" indent="-514350" algn="l" rtl="0">
              <a:spcBef>
                <a:spcPts val="3000"/>
              </a:spcBef>
              <a:spcAft>
                <a:spcPts val="0"/>
              </a:spcAft>
              <a:buClr>
                <a:schemeClr val="dk1"/>
              </a:buClr>
              <a:buSzPts val="2700"/>
              <a:buFont typeface="Calibri" panose="020F0502020204030204"/>
              <a:buAutoNum type="arabicPeriod"/>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Postpurchase evaluation</a:t>
            </a:r>
            <a:endParaRPr sz="25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11" name="Google Shape;411;p19"/>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STEPS in the CONSUMER </a:t>
            </a:r>
            <a:br>
              <a:rPr lang="en-US" sz="3200" b="1">
                <a:latin typeface="Helvetica Neue" panose="020B0604020202020204"/>
                <a:ea typeface="Helvetica Neue" panose="020B0604020202020204"/>
                <a:cs typeface="Helvetica Neue" panose="020B0604020202020204"/>
                <a:sym typeface="Helvetica Neue" panose="020B0604020202020204"/>
              </a:rPr>
            </a:br>
            <a:r>
              <a:rPr lang="en-US" sz="3200" b="1">
                <a:latin typeface="Helvetica Neue" panose="020B0604020202020204"/>
                <a:ea typeface="Helvetica Neue" panose="020B0604020202020204"/>
                <a:cs typeface="Helvetica Neue" panose="020B0604020202020204"/>
                <a:sym typeface="Helvetica Neue" panose="020B0604020202020204"/>
              </a:rPr>
              <a:t>DECISION-MAKING PROCESS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412" name="Google Shape;412;p19"/>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413" name="Google Shape;413;p19" descr="Shopping.psd"/>
          <p:cNvPicPr preferRelativeResize="0"/>
          <p:nvPr/>
        </p:nvPicPr>
        <p:blipFill rotWithShape="1">
          <a:blip r:embed="rId1"/>
          <a:srcRect/>
          <a:stretch>
            <a:fillRect/>
          </a:stretch>
        </p:blipFill>
        <p:spPr>
          <a:xfrm>
            <a:off x="5638800" y="2036763"/>
            <a:ext cx="2514600" cy="3771900"/>
          </a:xfrm>
          <a:prstGeom prst="rect">
            <a:avLst/>
          </a:prstGeom>
          <a:noFill/>
          <a:ln>
            <a:noFill/>
          </a:ln>
        </p:spPr>
      </p:pic>
      <p:sp>
        <p:nvSpPr>
          <p:cNvPr id="414" name="Google Shape;414;p19"/>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15" name="Google Shape;415;p19"/>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416" name="Google Shape;416;p19"/>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417" name="Google Shape;417;p19"/>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18" name="Google Shape;418;p19"/>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419" name="Google Shape;419;p19"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20"/>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Need Recognition</a:t>
            </a:r>
            <a:endParaRPr lang="en-US"/>
          </a:p>
        </p:txBody>
      </p:sp>
      <p:sp>
        <p:nvSpPr>
          <p:cNvPr id="425" name="Google Shape;425;p20"/>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t>The buying process starts with </a:t>
            </a:r>
            <a:r>
              <a:rPr lang="en-US" sz="2400" b="1"/>
              <a:t>need recognition </a:t>
            </a:r>
            <a:r>
              <a:rPr lang="en-US" sz="2400"/>
              <a:t>─ the buyer recognizes a problem or need.</a:t>
            </a:r>
            <a:endParaRPr lang="en-US" sz="2400"/>
          </a:p>
          <a:p>
            <a:pPr marL="342900" lvl="0" indent="-342900" algn="l" rtl="0">
              <a:spcBef>
                <a:spcPts val="480"/>
              </a:spcBef>
              <a:spcAft>
                <a:spcPts val="0"/>
              </a:spcAft>
              <a:buClr>
                <a:schemeClr val="dk1"/>
              </a:buClr>
              <a:buSzPts val="2400"/>
              <a:buChar char="•"/>
            </a:pPr>
            <a:r>
              <a:rPr lang="en-US" sz="2400"/>
              <a:t>The need can be triggered by </a:t>
            </a:r>
            <a:r>
              <a:rPr lang="en-US" sz="2400" i="1"/>
              <a:t>internal stimuli</a:t>
            </a:r>
            <a:r>
              <a:rPr lang="en-US" sz="2400"/>
              <a:t> when one of the person’s normal needs ─ for example, hunger or thirst ─ rises to a level high enough to become a drive.</a:t>
            </a:r>
            <a:endParaRPr lang="en-US" sz="2400"/>
          </a:p>
          <a:p>
            <a:pPr marL="342900" lvl="0" indent="-342900" algn="l" rtl="0">
              <a:spcBef>
                <a:spcPts val="480"/>
              </a:spcBef>
              <a:spcAft>
                <a:spcPts val="0"/>
              </a:spcAft>
              <a:buClr>
                <a:schemeClr val="dk1"/>
              </a:buClr>
              <a:buSzPts val="2400"/>
              <a:buChar char="•"/>
            </a:pPr>
            <a:r>
              <a:rPr lang="en-US" sz="2400"/>
              <a:t>A need can also be triggered by </a:t>
            </a:r>
            <a:r>
              <a:rPr lang="en-US" sz="2400" i="1"/>
              <a:t>external stimuli.</a:t>
            </a:r>
            <a:endParaRPr sz="2400" i="1"/>
          </a:p>
        </p:txBody>
      </p:sp>
      <p:pic>
        <p:nvPicPr>
          <p:cNvPr id="426" name="Google Shape;426;p20" descr="http://techmash.co.uk/wp-content/uploads/2011/05/want-need-glass.jpg"/>
          <p:cNvPicPr preferRelativeResize="0"/>
          <p:nvPr/>
        </p:nvPicPr>
        <p:blipFill rotWithShape="1">
          <a:blip r:embed="rId1"/>
          <a:srcRect/>
          <a:stretch>
            <a:fillRect/>
          </a:stretch>
        </p:blipFill>
        <p:spPr>
          <a:xfrm>
            <a:off x="539750" y="4030663"/>
            <a:ext cx="3671888" cy="2814637"/>
          </a:xfrm>
          <a:prstGeom prst="rect">
            <a:avLst/>
          </a:prstGeom>
          <a:noFill/>
          <a:ln>
            <a:noFill/>
          </a:ln>
        </p:spPr>
      </p:pic>
      <p:pic>
        <p:nvPicPr>
          <p:cNvPr id="427" name="Google Shape;427;p20" descr="http://pic.pimg.tw/gmovie/1332994216-2597183731.jpg"/>
          <p:cNvPicPr preferRelativeResize="0"/>
          <p:nvPr/>
        </p:nvPicPr>
        <p:blipFill rotWithShape="1">
          <a:blip r:embed="rId2"/>
          <a:srcRect/>
          <a:stretch>
            <a:fillRect/>
          </a:stretch>
        </p:blipFill>
        <p:spPr>
          <a:xfrm>
            <a:off x="4284663" y="4030663"/>
            <a:ext cx="3959225" cy="2636837"/>
          </a:xfrm>
          <a:prstGeom prst="rect">
            <a:avLst/>
          </a:prstGeom>
          <a:noFill/>
          <a:ln>
            <a:noFill/>
          </a:ln>
        </p:spPr>
      </p:pic>
      <p:pic>
        <p:nvPicPr>
          <p:cNvPr id="428" name="Google Shape;428;p20"/>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29" name="Google Shape;429;p20"/>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30" name="Google Shape;430;p20"/>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31" name="Google Shape;431;p20"/>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432" name="Google Shape;432;p20"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sp>
        <p:nvSpPr>
          <p:cNvPr id="437" name="Google Shape;437;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Information Search</a:t>
            </a:r>
            <a:endParaRPr lang="en-US"/>
          </a:p>
        </p:txBody>
      </p:sp>
      <p:sp>
        <p:nvSpPr>
          <p:cNvPr id="438" name="Google Shape;438;p2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b="1"/>
              <a:t>Information search</a:t>
            </a:r>
            <a:r>
              <a:rPr lang="en-US" sz="2400"/>
              <a:t> is the stage of the buyer decision process in which the consumer is motivated to search for more information.</a:t>
            </a:r>
            <a:endParaRPr lang="en-US" sz="2400"/>
          </a:p>
          <a:p>
            <a:pPr marL="342900" lvl="0" indent="-342900" algn="l" rtl="0">
              <a:spcBef>
                <a:spcPts val="480"/>
              </a:spcBef>
              <a:spcAft>
                <a:spcPts val="0"/>
              </a:spcAft>
              <a:buClr>
                <a:schemeClr val="dk1"/>
              </a:buClr>
              <a:buSzPts val="2400"/>
              <a:buChar char="•"/>
            </a:pPr>
            <a:r>
              <a:rPr lang="en-US" sz="2400"/>
              <a:t>Traditionally, consumers have received the most information about a product from commercial sources that controlled by the marketer.</a:t>
            </a:r>
            <a:endParaRPr lang="en-US" sz="2400"/>
          </a:p>
          <a:p>
            <a:pPr marL="342900" lvl="0" indent="-342900" algn="l" rtl="0">
              <a:spcBef>
                <a:spcPts val="480"/>
              </a:spcBef>
              <a:spcAft>
                <a:spcPts val="0"/>
              </a:spcAft>
              <a:buClr>
                <a:schemeClr val="dk1"/>
              </a:buClr>
              <a:buSzPts val="2400"/>
              <a:buChar char="•"/>
            </a:pPr>
            <a:r>
              <a:rPr lang="en-US" sz="2400"/>
              <a:t>The most effective sources tend to be personal.</a:t>
            </a:r>
            <a:endParaRPr lang="en-US" sz="2400"/>
          </a:p>
          <a:p>
            <a:pPr marL="342900" lvl="0" indent="-342900" algn="l" rtl="0">
              <a:spcBef>
                <a:spcPts val="480"/>
              </a:spcBef>
              <a:spcAft>
                <a:spcPts val="0"/>
              </a:spcAft>
              <a:buClr>
                <a:schemeClr val="dk1"/>
              </a:buClr>
              <a:buSzPts val="2400"/>
              <a:buChar char="•"/>
            </a:pPr>
            <a:r>
              <a:rPr lang="en-US" sz="2400"/>
              <a:t>Commercial sources normally </a:t>
            </a:r>
            <a:r>
              <a:rPr lang="en-US" sz="2400" i="1"/>
              <a:t>inform</a:t>
            </a:r>
            <a:r>
              <a:rPr lang="en-US" sz="2400"/>
              <a:t> the buyer, but personal sources </a:t>
            </a:r>
            <a:r>
              <a:rPr lang="en-US" sz="2400" i="1"/>
              <a:t>legitimize</a:t>
            </a:r>
            <a:r>
              <a:rPr lang="en-US" sz="2400"/>
              <a:t> or </a:t>
            </a:r>
            <a:r>
              <a:rPr lang="en-US" sz="2400" i="1"/>
              <a:t>evaluate</a:t>
            </a:r>
            <a:r>
              <a:rPr lang="en-US" sz="2400"/>
              <a:t> products for the buyer.</a:t>
            </a:r>
            <a:endParaRPr sz="2400"/>
          </a:p>
        </p:txBody>
      </p:sp>
      <p:pic>
        <p:nvPicPr>
          <p:cNvPr id="439" name="Google Shape;439;p21" descr="http://pic.pimg.tw/plurker/49fda1a471260.jpg"/>
          <p:cNvPicPr preferRelativeResize="0"/>
          <p:nvPr/>
        </p:nvPicPr>
        <p:blipFill rotWithShape="1">
          <a:blip r:embed="rId1"/>
          <a:srcRect/>
          <a:stretch>
            <a:fillRect/>
          </a:stretch>
        </p:blipFill>
        <p:spPr>
          <a:xfrm>
            <a:off x="6732588" y="0"/>
            <a:ext cx="1943100" cy="1606550"/>
          </a:xfrm>
          <a:prstGeom prst="rect">
            <a:avLst/>
          </a:prstGeom>
          <a:noFill/>
          <a:ln>
            <a:noFill/>
          </a:ln>
        </p:spPr>
      </p:pic>
      <p:pic>
        <p:nvPicPr>
          <p:cNvPr id="440" name="Google Shape;440;p21" descr="http://venturebeat.files.wordpress.com/2012/04/search.jpg?w=558&amp;h=9999&amp;crop=0"/>
          <p:cNvPicPr preferRelativeResize="0"/>
          <p:nvPr/>
        </p:nvPicPr>
        <p:blipFill rotWithShape="1">
          <a:blip r:embed="rId2"/>
          <a:srcRect/>
          <a:stretch>
            <a:fillRect/>
          </a:stretch>
        </p:blipFill>
        <p:spPr>
          <a:xfrm>
            <a:off x="3733800" y="5300663"/>
            <a:ext cx="2187575" cy="1455737"/>
          </a:xfrm>
          <a:prstGeom prst="rect">
            <a:avLst/>
          </a:prstGeom>
          <a:noFill/>
          <a:ln>
            <a:noFill/>
          </a:ln>
        </p:spPr>
      </p:pic>
      <p:pic>
        <p:nvPicPr>
          <p:cNvPr id="441" name="Google Shape;441;p21"/>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42" name="Google Shape;442;p21"/>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43" name="Google Shape;443;p21"/>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44" name="Google Shape;444;p21"/>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445" name="Google Shape;445;p21"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
          <p:cNvSpPr/>
          <p:nvPr/>
        </p:nvSpPr>
        <p:spPr>
          <a:xfrm>
            <a:off x="457200" y="381000"/>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
          <p:cNvSpPr txBox="1"/>
          <p:nvPr>
            <p:ph type="ctrTitle"/>
          </p:nvPr>
        </p:nvSpPr>
        <p:spPr>
          <a:xfrm>
            <a:off x="762000" y="914400"/>
            <a:ext cx="7772400" cy="14700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Two different Markets</a:t>
            </a:r>
            <a:endParaRPr sz="3200"/>
          </a:p>
        </p:txBody>
      </p:sp>
      <p:sp>
        <p:nvSpPr>
          <p:cNvPr id="125" name="Google Shape;125;p2"/>
          <p:cNvSpPr/>
          <p:nvPr/>
        </p:nvSpPr>
        <p:spPr>
          <a:xfrm>
            <a:off x="7162800" y="152400"/>
            <a:ext cx="1797050" cy="1698625"/>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txBox="1"/>
          <p:nvPr/>
        </p:nvSpPr>
        <p:spPr>
          <a:xfrm>
            <a:off x="7250113" y="481013"/>
            <a:ext cx="164465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Arial" panose="020B0604020202020204"/>
              <a:buNone/>
            </a:pPr>
            <a:r>
              <a:rPr lang="en-US" sz="24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Chapter Thirteen</a:t>
            </a:r>
            <a:endParaRPr lang="en-US" sz="24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9" name="Google Shape;129;p2"/>
          <p:cNvSpPr/>
          <p:nvPr/>
        </p:nvSpPr>
        <p:spPr>
          <a:xfrm>
            <a:off x="3657600" y="6610350"/>
            <a:ext cx="54102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1200"/>
              <a:buFont typeface="Arial" panose="020B0604020202020204"/>
              <a:buNone/>
            </a:pPr>
            <a:r>
              <a:rPr lang="en-US" sz="1200" b="1"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Copyright</a:t>
            </a:r>
            <a:r>
              <a:rPr lang="en-US"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200" b="1"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2010 by The McGraw-Hill Companies, Inc. All rights reserved.</a:t>
            </a:r>
            <a:endParaRPr lang="en-US" sz="1200" b="1"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0" name="Google Shape;130;p2"/>
          <p:cNvSpPr/>
          <p:nvPr/>
        </p:nvSpPr>
        <p:spPr>
          <a:xfrm>
            <a:off x="76200" y="6610350"/>
            <a:ext cx="26670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panose="020B0604020202020204"/>
              <a:buNone/>
            </a:pPr>
            <a:r>
              <a:rPr lang="en-US" sz="1200" b="1"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McGraw-Hill/Irwin</a:t>
            </a:r>
            <a:endParaRPr lang="en-US" sz="1200" b="1"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1" name="Google Shape;131;p2"/>
          <p:cNvSpPr/>
          <p:nvPr/>
        </p:nvSpPr>
        <p:spPr>
          <a:xfrm>
            <a:off x="914400" y="1981200"/>
            <a:ext cx="7162800" cy="4094163"/>
          </a:xfrm>
          <a:prstGeom prst="rect">
            <a:avLst/>
          </a:prstGeom>
          <a:noFill/>
          <a:ln>
            <a:noFill/>
          </a:ln>
        </p:spPr>
        <p:txBody>
          <a:bodyPr spcFirstLastPara="1" wrap="square" lIns="91425" tIns="45700" rIns="91425" bIns="45700" anchor="t" anchorCtr="0">
            <a:spAutoFit/>
          </a:bodyPr>
          <a:lstStyle/>
          <a:p>
            <a:pPr marL="341630" marR="0" lvl="1" indent="-341630" algn="l" rtl="0">
              <a:spcBef>
                <a:spcPts val="0"/>
              </a:spcBef>
              <a:spcAft>
                <a:spcPts val="0"/>
              </a:spcAft>
              <a:buClr>
                <a:schemeClr val="dk1"/>
              </a:buClr>
              <a:buSzPts val="2000"/>
              <a:buFont typeface="Arial" panose="020B0604020202020204"/>
              <a:buNone/>
            </a:pPr>
            <a:r>
              <a:rPr lang="en-US" sz="20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A market consists of people with unsatisfied wants &amp; needs who have the resources and the willingness to buy. 2 major markets in business are:</a:t>
            </a:r>
            <a:endParaRPr lang="en-US" sz="20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000"/>
              <a:buFont typeface="Arial" panose="020B0604020202020204"/>
              <a:buChar char="•"/>
            </a:pPr>
            <a:r>
              <a:rPr lang="en-US" sz="20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Consumer Market -- </a:t>
            </a:r>
            <a:r>
              <a:rPr lang="en-US" sz="20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All the individuals or households that want goods and services for personal use and have the resources to buy them.</a:t>
            </a:r>
            <a:endParaRPr lang="en-US" sz="20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rgbClr val="000000"/>
              </a:buClr>
              <a:buSzPts val="2000"/>
              <a:buFont typeface="Arial" panose="020B0604020202020204"/>
              <a:buChar char="•"/>
            </a:pPr>
            <a:r>
              <a:rPr lang="en-US" sz="20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Business-to-Business (B2B) -- </a:t>
            </a:r>
            <a:r>
              <a:rPr lang="en-US" sz="2000" b="0" i="1"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rPr>
              <a:t>Individuals and organizations that buy goods and services to use in production or to sell, rent or supply to others.</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1630" marR="0" lvl="1" indent="-341630" algn="l" rtl="0">
              <a:spcBef>
                <a:spcPts val="2400"/>
              </a:spcBef>
              <a:spcAft>
                <a:spcPts val="0"/>
              </a:spcAft>
              <a:buClr>
                <a:schemeClr val="dk1"/>
              </a:buClr>
              <a:buSzPts val="2000"/>
              <a:buFont typeface="Arial" panose="020B0604020202020204"/>
              <a:buNone/>
            </a:pPr>
            <a:endParaRPr sz="20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32" name="Google Shape;132;p2"/>
          <p:cNvPicPr preferRelativeResize="0"/>
          <p:nvPr/>
        </p:nvPicPr>
        <p:blipFill rotWithShape="1">
          <a:blip r:embed="rId1"/>
          <a:srcRect/>
          <a:stretch>
            <a:fillRect/>
          </a:stretch>
        </p:blipFill>
        <p:spPr>
          <a:xfrm>
            <a:off x="8382000" y="6096000"/>
            <a:ext cx="609600" cy="609600"/>
          </a:xfrm>
          <a:prstGeom prst="rect">
            <a:avLst/>
          </a:prstGeom>
          <a:noFill/>
          <a:ln>
            <a:noFill/>
          </a:ln>
        </p:spPr>
      </p:pic>
      <p:pic>
        <p:nvPicPr>
          <p:cNvPr id="133" name="Google Shape;133;p2"/>
          <p:cNvPicPr preferRelativeResize="0"/>
          <p:nvPr/>
        </p:nvPicPr>
        <p:blipFill rotWithShape="1">
          <a:blip r:embed="rId1"/>
          <a:srcRect/>
          <a:stretch>
            <a:fillRect/>
          </a:stretch>
        </p:blipFill>
        <p:spPr>
          <a:xfrm>
            <a:off x="8382000" y="6096000"/>
            <a:ext cx="609600" cy="609600"/>
          </a:xfrm>
          <a:prstGeom prst="rect">
            <a:avLst/>
          </a:prstGeom>
          <a:noFill/>
          <a:ln>
            <a:noFill/>
          </a:ln>
        </p:spPr>
      </p:pic>
      <p:pic>
        <p:nvPicPr>
          <p:cNvPr id="134" name="Google Shape;134;p2"/>
          <p:cNvPicPr preferRelativeResize="0"/>
          <p:nvPr/>
        </p:nvPicPr>
        <p:blipFill rotWithShape="1">
          <a:blip r:embed="rId2"/>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135" name="Google Shape;135;p2"/>
          <p:cNvPicPr preferRelativeResize="0"/>
          <p:nvPr/>
        </p:nvPicPr>
        <p:blipFill rotWithShape="1">
          <a:blip r:embed="rId3"/>
          <a:srcRect/>
          <a:stretch>
            <a:fillRect/>
          </a:stretch>
        </p:blipFill>
        <p:spPr>
          <a:xfrm>
            <a:off x="131763" y="6256338"/>
            <a:ext cx="1558925" cy="430212"/>
          </a:xfrm>
          <a:prstGeom prst="rect">
            <a:avLst/>
          </a:prstGeom>
          <a:noFill/>
          <a:ln>
            <a:noFill/>
          </a:ln>
        </p:spPr>
      </p:pic>
      <p:pic>
        <p:nvPicPr>
          <p:cNvPr id="136" name="Google Shape;136;p2" descr="Image result for brac business school logo"/>
          <p:cNvPicPr preferRelativeResize="0"/>
          <p:nvPr/>
        </p:nvPicPr>
        <p:blipFill rotWithShape="1">
          <a:blip r:embed="rId4"/>
          <a:srcRect/>
          <a:stretch>
            <a:fillRect/>
          </a:stretch>
        </p:blipFill>
        <p:spPr>
          <a:xfrm>
            <a:off x="7608888" y="6024563"/>
            <a:ext cx="696912" cy="6492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49" name="Shape 449"/>
        <p:cNvGrpSpPr/>
        <p:nvPr/>
      </p:nvGrpSpPr>
      <p:grpSpPr>
        <a:xfrm>
          <a:off x="0" y="0"/>
          <a:ext cx="0" cy="0"/>
          <a:chOff x="0" y="0"/>
          <a:chExt cx="0" cy="0"/>
        </a:xfrm>
      </p:grpSpPr>
      <p:sp>
        <p:nvSpPr>
          <p:cNvPr id="450" name="Google Shape;450;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Evaluation of Alternatives</a:t>
            </a:r>
            <a:endParaRPr lang="en-US"/>
          </a:p>
        </p:txBody>
      </p:sp>
      <p:sp>
        <p:nvSpPr>
          <p:cNvPr id="451" name="Google Shape;451;p22"/>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The </a:t>
            </a:r>
            <a:r>
              <a:rPr lang="en-US" b="1"/>
              <a:t>alternative evaluation</a:t>
            </a:r>
            <a:r>
              <a:rPr lang="en-US"/>
              <a:t> is the stage of the buyer decision process in which the consumer uses information to evaluate alternative brands in the choice set.</a:t>
            </a:r>
            <a:endParaRPr lang="en-US"/>
          </a:p>
          <a:p>
            <a:pPr marL="342900" lvl="0" indent="-342900" algn="l" rtl="0">
              <a:spcBef>
                <a:spcPts val="640"/>
              </a:spcBef>
              <a:spcAft>
                <a:spcPts val="0"/>
              </a:spcAft>
              <a:buClr>
                <a:schemeClr val="dk1"/>
              </a:buClr>
              <a:buSzPts val="3200"/>
              <a:buChar char="•"/>
            </a:pPr>
            <a:r>
              <a:rPr lang="en-US"/>
              <a:t>Marketers should study buyers to find out how they actually evaluate brand alternatives.</a:t>
            </a:r>
            <a:endParaRPr lang="en-US"/>
          </a:p>
        </p:txBody>
      </p:sp>
      <p:pic>
        <p:nvPicPr>
          <p:cNvPr id="452" name="Google Shape;452;p22" descr="http://www.chinahrkey.com/Public/kindeditor/attached/20120118/20120118010317_42384.jpg"/>
          <p:cNvPicPr preferRelativeResize="0"/>
          <p:nvPr/>
        </p:nvPicPr>
        <p:blipFill rotWithShape="1">
          <a:blip r:embed="rId1"/>
          <a:srcRect/>
          <a:stretch>
            <a:fillRect/>
          </a:stretch>
        </p:blipFill>
        <p:spPr>
          <a:xfrm>
            <a:off x="539750" y="4648200"/>
            <a:ext cx="3600450" cy="2209800"/>
          </a:xfrm>
          <a:prstGeom prst="rect">
            <a:avLst/>
          </a:prstGeom>
          <a:noFill/>
          <a:ln>
            <a:noFill/>
          </a:ln>
        </p:spPr>
      </p:pic>
      <p:pic>
        <p:nvPicPr>
          <p:cNvPr id="453" name="Google Shape;453;p22" descr="http://imagexinli.b0.upaiyun.com/20120329/1453480d2d24c801ad79c1.jpg"/>
          <p:cNvPicPr preferRelativeResize="0"/>
          <p:nvPr/>
        </p:nvPicPr>
        <p:blipFill rotWithShape="1">
          <a:blip r:embed="rId2"/>
          <a:srcRect/>
          <a:stretch>
            <a:fillRect/>
          </a:stretch>
        </p:blipFill>
        <p:spPr>
          <a:xfrm>
            <a:off x="4413250" y="4648200"/>
            <a:ext cx="3889375" cy="2209800"/>
          </a:xfrm>
          <a:prstGeom prst="rect">
            <a:avLst/>
          </a:prstGeom>
          <a:noFill/>
          <a:ln>
            <a:noFill/>
          </a:ln>
        </p:spPr>
      </p:pic>
      <p:pic>
        <p:nvPicPr>
          <p:cNvPr id="454" name="Google Shape;454;p22"/>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55" name="Google Shape;455;p22"/>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56" name="Google Shape;456;p22"/>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57" name="Google Shape;457;p22"/>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458" name="Google Shape;458;p22"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p23"/>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Purchase Decision</a:t>
            </a:r>
            <a:endParaRPr lang="en-US"/>
          </a:p>
        </p:txBody>
      </p:sp>
      <p:sp>
        <p:nvSpPr>
          <p:cNvPr id="464" name="Google Shape;464;p23"/>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t>The </a:t>
            </a:r>
            <a:r>
              <a:rPr lang="en-US" sz="2400" b="1"/>
              <a:t>purchase decision</a:t>
            </a:r>
            <a:r>
              <a:rPr lang="en-US" sz="2400"/>
              <a:t> is the buyer’s decision about which brand to purchase.</a:t>
            </a:r>
            <a:endParaRPr lang="en-US" sz="2400"/>
          </a:p>
          <a:p>
            <a:pPr marL="342900" lvl="0" indent="-342900" algn="l" rtl="0">
              <a:spcBef>
                <a:spcPts val="480"/>
              </a:spcBef>
              <a:spcAft>
                <a:spcPts val="0"/>
              </a:spcAft>
              <a:buClr>
                <a:schemeClr val="dk1"/>
              </a:buClr>
              <a:buSzPts val="2400"/>
              <a:buChar char="•"/>
            </a:pPr>
            <a:r>
              <a:rPr lang="en-US" sz="2400"/>
              <a:t>But two factors can come between the purchase </a:t>
            </a:r>
            <a:r>
              <a:rPr lang="en-US" sz="2400" i="1"/>
              <a:t>intention</a:t>
            </a:r>
            <a:r>
              <a:rPr lang="en-US" sz="2400"/>
              <a:t> and the purchase </a:t>
            </a:r>
            <a:r>
              <a:rPr lang="en-US" sz="2400" i="1"/>
              <a:t>decision.</a:t>
            </a:r>
            <a:endParaRPr lang="en-US" sz="2400" i="1"/>
          </a:p>
          <a:p>
            <a:pPr marL="342900" lvl="0" indent="-342900" algn="l" rtl="0">
              <a:spcBef>
                <a:spcPts val="480"/>
              </a:spcBef>
              <a:spcAft>
                <a:spcPts val="0"/>
              </a:spcAft>
              <a:buClr>
                <a:schemeClr val="dk1"/>
              </a:buClr>
              <a:buSzPts val="2400"/>
              <a:buChar char="•"/>
            </a:pPr>
            <a:r>
              <a:rPr lang="en-US" sz="2400"/>
              <a:t>The first factor is the </a:t>
            </a:r>
            <a:r>
              <a:rPr lang="en-US" sz="2400" i="1"/>
              <a:t>attitudes of others.</a:t>
            </a:r>
            <a:endParaRPr lang="en-US" sz="2400" i="1"/>
          </a:p>
          <a:p>
            <a:pPr marL="342900" lvl="0" indent="-342900" algn="l" rtl="0">
              <a:spcBef>
                <a:spcPts val="480"/>
              </a:spcBef>
              <a:spcAft>
                <a:spcPts val="0"/>
              </a:spcAft>
              <a:buClr>
                <a:schemeClr val="dk1"/>
              </a:buClr>
              <a:buSzPts val="2400"/>
              <a:buChar char="•"/>
            </a:pPr>
            <a:r>
              <a:rPr lang="en-US" sz="2400"/>
              <a:t>The second factor is </a:t>
            </a:r>
            <a:r>
              <a:rPr lang="en-US" sz="2400" i="1"/>
              <a:t>unexpected situational factors.</a:t>
            </a:r>
            <a:endParaRPr sz="2400" i="1"/>
          </a:p>
        </p:txBody>
      </p:sp>
      <p:pic>
        <p:nvPicPr>
          <p:cNvPr id="465" name="Google Shape;465;p23" descr="http://tw.tranews.com/Show/images/News/3276171_1.jpg"/>
          <p:cNvPicPr preferRelativeResize="0"/>
          <p:nvPr/>
        </p:nvPicPr>
        <p:blipFill rotWithShape="1">
          <a:blip r:embed="rId1"/>
          <a:srcRect/>
          <a:stretch>
            <a:fillRect/>
          </a:stretch>
        </p:blipFill>
        <p:spPr>
          <a:xfrm>
            <a:off x="323850" y="4049713"/>
            <a:ext cx="3743325" cy="2808287"/>
          </a:xfrm>
          <a:prstGeom prst="rect">
            <a:avLst/>
          </a:prstGeom>
          <a:noFill/>
          <a:ln>
            <a:noFill/>
          </a:ln>
        </p:spPr>
      </p:pic>
      <p:pic>
        <p:nvPicPr>
          <p:cNvPr id="466" name="Google Shape;466;p23" descr="http://big5.taiwan.cn/gate/big5/image1.chinanews.com.cn/upload/2013/130518/25957670.JPG"/>
          <p:cNvPicPr preferRelativeResize="0"/>
          <p:nvPr/>
        </p:nvPicPr>
        <p:blipFill rotWithShape="1">
          <a:blip r:embed="rId2"/>
          <a:srcRect/>
          <a:stretch>
            <a:fillRect/>
          </a:stretch>
        </p:blipFill>
        <p:spPr>
          <a:xfrm>
            <a:off x="4284663" y="4049713"/>
            <a:ext cx="4211637" cy="2808287"/>
          </a:xfrm>
          <a:prstGeom prst="rect">
            <a:avLst/>
          </a:prstGeom>
          <a:noFill/>
          <a:ln>
            <a:noFill/>
          </a:ln>
        </p:spPr>
      </p:pic>
      <p:pic>
        <p:nvPicPr>
          <p:cNvPr id="467" name="Google Shape;467;p23"/>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68" name="Google Shape;468;p23"/>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69" name="Google Shape;469;p23"/>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470" name="Google Shape;470;p23"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74" name="Shape 474"/>
        <p:cNvGrpSpPr/>
        <p:nvPr/>
      </p:nvGrpSpPr>
      <p:grpSpPr>
        <a:xfrm>
          <a:off x="0" y="0"/>
          <a:ext cx="0" cy="0"/>
          <a:chOff x="0" y="0"/>
          <a:chExt cx="0" cy="0"/>
        </a:xfrm>
      </p:grpSpPr>
      <p:sp>
        <p:nvSpPr>
          <p:cNvPr id="475" name="Google Shape;475;p2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Postpurchase Behavior</a:t>
            </a:r>
            <a:endParaRPr lang="en-US"/>
          </a:p>
        </p:txBody>
      </p:sp>
      <p:sp>
        <p:nvSpPr>
          <p:cNvPr id="476" name="Google Shape;476;p24"/>
          <p:cNvSpPr txBox="1"/>
          <p:nvPr>
            <p:ph type="body" idx="1"/>
          </p:nvPr>
        </p:nvSpPr>
        <p:spPr>
          <a:xfrm>
            <a:off x="609600" y="1185863"/>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The </a:t>
            </a:r>
            <a:r>
              <a:rPr lang="en-US" b="1"/>
              <a:t>postpurchase behavior</a:t>
            </a:r>
            <a:r>
              <a:rPr lang="en-US"/>
              <a:t> is the stage of the buyer decision process in which consumers take further action after purchase, based on their satisfaction or dissatisfaction.</a:t>
            </a:r>
            <a:endParaRPr lang="en-US"/>
          </a:p>
          <a:p>
            <a:pPr marL="342900" lvl="0" indent="-342900" algn="l" rtl="0">
              <a:spcBef>
                <a:spcPts val="640"/>
              </a:spcBef>
              <a:spcAft>
                <a:spcPts val="0"/>
              </a:spcAft>
              <a:buClr>
                <a:schemeClr val="dk1"/>
              </a:buClr>
              <a:buSzPts val="3200"/>
              <a:buChar char="•"/>
            </a:pPr>
            <a:r>
              <a:rPr lang="en-US"/>
              <a:t>Almost all major purchases, however, result in </a:t>
            </a:r>
            <a:r>
              <a:rPr lang="en-US" b="1"/>
              <a:t>cognitive dissonance, </a:t>
            </a:r>
            <a:r>
              <a:rPr lang="en-US"/>
              <a:t>or discomfort caused by postpurchase conflict.</a:t>
            </a:r>
            <a:endParaRPr lang="en-US"/>
          </a:p>
        </p:txBody>
      </p:sp>
      <p:pic>
        <p:nvPicPr>
          <p:cNvPr id="477" name="Google Shape;477;p24" descr="http://aafecdf.org/wordpress/wp-content/uploads/Shaking-Hands-Over-Sold-Sign1-400x266.jpg"/>
          <p:cNvPicPr preferRelativeResize="0"/>
          <p:nvPr/>
        </p:nvPicPr>
        <p:blipFill rotWithShape="1">
          <a:blip r:embed="rId1"/>
          <a:srcRect/>
          <a:stretch>
            <a:fillRect/>
          </a:stretch>
        </p:blipFill>
        <p:spPr>
          <a:xfrm>
            <a:off x="692150" y="4800600"/>
            <a:ext cx="3313113" cy="2012950"/>
          </a:xfrm>
          <a:prstGeom prst="rect">
            <a:avLst/>
          </a:prstGeom>
          <a:noFill/>
          <a:ln>
            <a:noFill/>
          </a:ln>
        </p:spPr>
      </p:pic>
      <p:pic>
        <p:nvPicPr>
          <p:cNvPr id="478" name="Google Shape;478;p24" descr="http://www.scilynn.org/files/pictures/4696/Sold-sign.jpg?1353340541"/>
          <p:cNvPicPr preferRelativeResize="0"/>
          <p:nvPr/>
        </p:nvPicPr>
        <p:blipFill rotWithShape="1">
          <a:blip r:embed="rId2"/>
          <a:srcRect/>
          <a:stretch>
            <a:fillRect/>
          </a:stretch>
        </p:blipFill>
        <p:spPr>
          <a:xfrm>
            <a:off x="4500563" y="4800600"/>
            <a:ext cx="3355975" cy="1992313"/>
          </a:xfrm>
          <a:prstGeom prst="rect">
            <a:avLst/>
          </a:prstGeom>
          <a:noFill/>
          <a:ln>
            <a:noFill/>
          </a:ln>
        </p:spPr>
      </p:pic>
      <p:pic>
        <p:nvPicPr>
          <p:cNvPr id="479" name="Google Shape;479;p24"/>
          <p:cNvPicPr preferRelativeResize="0"/>
          <p:nvPr/>
        </p:nvPicPr>
        <p:blipFill rotWithShape="1">
          <a:blip r:embed="rId3"/>
          <a:srcRect/>
          <a:stretch>
            <a:fillRect/>
          </a:stretch>
        </p:blipFill>
        <p:spPr>
          <a:xfrm>
            <a:off x="8382000" y="6096000"/>
            <a:ext cx="609600" cy="609600"/>
          </a:xfrm>
          <a:prstGeom prst="rect">
            <a:avLst/>
          </a:prstGeom>
          <a:noFill/>
          <a:ln>
            <a:noFill/>
          </a:ln>
        </p:spPr>
      </p:pic>
      <p:pic>
        <p:nvPicPr>
          <p:cNvPr id="480" name="Google Shape;480;p24"/>
          <p:cNvPicPr preferRelativeResize="0"/>
          <p:nvPr/>
        </p:nvPicPr>
        <p:blipFill rotWithShape="1">
          <a:blip r:embed="rId4"/>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481" name="Google Shape;481;p24"/>
          <p:cNvPicPr preferRelativeResize="0"/>
          <p:nvPr/>
        </p:nvPicPr>
        <p:blipFill rotWithShape="1">
          <a:blip r:embed="rId5"/>
          <a:srcRect/>
          <a:stretch>
            <a:fillRect/>
          </a:stretch>
        </p:blipFill>
        <p:spPr>
          <a:xfrm>
            <a:off x="131763" y="6256338"/>
            <a:ext cx="1558925" cy="430212"/>
          </a:xfrm>
          <a:prstGeom prst="rect">
            <a:avLst/>
          </a:prstGeom>
          <a:noFill/>
          <a:ln>
            <a:noFill/>
          </a:ln>
        </p:spPr>
      </p:pic>
      <p:pic>
        <p:nvPicPr>
          <p:cNvPr id="482" name="Google Shape;482;p24" descr="Image result for brac business school logo"/>
          <p:cNvPicPr preferRelativeResize="0"/>
          <p:nvPr/>
        </p:nvPicPr>
        <p:blipFill rotWithShape="1">
          <a:blip r:embed="rId6"/>
          <a:srcRect/>
          <a:stretch>
            <a:fillRect/>
          </a:stretch>
        </p:blipFill>
        <p:spPr>
          <a:xfrm>
            <a:off x="7608888" y="6024563"/>
            <a:ext cx="696912" cy="6492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503" name="Shape 503"/>
        <p:cNvGrpSpPr/>
        <p:nvPr/>
      </p:nvGrpSpPr>
      <p:grpSpPr>
        <a:xfrm>
          <a:off x="0" y="0"/>
          <a:ext cx="0" cy="0"/>
          <a:chOff x="0" y="0"/>
          <a:chExt cx="0" cy="0"/>
        </a:xfrm>
      </p:grpSpPr>
      <p:sp>
        <p:nvSpPr>
          <p:cNvPr id="504" name="Google Shape;504;p26"/>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505" name="Google Shape;505;p26"/>
          <p:cNvSpPr/>
          <p:nvPr/>
        </p:nvSpPr>
        <p:spPr>
          <a:xfrm>
            <a:off x="457200" y="381000"/>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06" name="Google Shape;506;p26"/>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6"/>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508" name="Google Shape;508;p26"/>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509" name="Google Shape;509;p26"/>
          <p:cNvSpPr txBox="1"/>
          <p:nvPr>
            <p:ph type="ctrTitle"/>
          </p:nvPr>
        </p:nvSpPr>
        <p:spPr>
          <a:xfrm>
            <a:off x="76200" y="2286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Helvetica Neue" panose="020B0604020202020204"/>
                <a:ea typeface="Helvetica Neue" panose="020B0604020202020204"/>
                <a:cs typeface="Helvetica Neue" panose="020B0604020202020204"/>
                <a:sym typeface="Helvetica Neue" panose="020B0604020202020204"/>
              </a:rPr>
              <a:t> CONSUMER DECISION MAKING PROCESS AND OUTSIDE INFLUENCES</a:t>
            </a:r>
            <a:endParaRPr lang="en-US" sz="2800" b="1">
              <a:latin typeface="Helvetica Neue" panose="020B0604020202020204"/>
              <a:ea typeface="Helvetica Neue" panose="020B0604020202020204"/>
              <a:cs typeface="Helvetica Neue" panose="020B0604020202020204"/>
              <a:sym typeface="Helvetica Neue" panose="020B0604020202020204"/>
            </a:endParaRPr>
          </a:p>
        </p:txBody>
      </p:sp>
      <p:sp>
        <p:nvSpPr>
          <p:cNvPr id="510" name="Google Shape;510;p26"/>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11" name="Google Shape;511;p26"/>
          <p:cNvSpPr txBox="1"/>
          <p:nvPr/>
        </p:nvSpPr>
        <p:spPr>
          <a:xfrm>
            <a:off x="7315200" y="457200"/>
            <a:ext cx="1644650" cy="7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500"/>
              <a:buFont typeface="Arial" panose="020B0604020202020204"/>
              <a:buNone/>
            </a:pPr>
            <a:r>
              <a:rPr lang="en-US" sz="15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The Consumer Decision-Making Process</a:t>
            </a:r>
            <a:endParaRPr lang="en-US" sz="15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512" name="Google Shape;512;p26" descr="F1307.psd"/>
          <p:cNvPicPr preferRelativeResize="0"/>
          <p:nvPr/>
        </p:nvPicPr>
        <p:blipFill rotWithShape="1">
          <a:blip r:embed="rId1"/>
          <a:srcRect/>
          <a:stretch>
            <a:fillRect/>
          </a:stretch>
        </p:blipFill>
        <p:spPr>
          <a:xfrm>
            <a:off x="1239838" y="1447800"/>
            <a:ext cx="6075362" cy="5181600"/>
          </a:xfrm>
          <a:prstGeom prst="rect">
            <a:avLst/>
          </a:prstGeom>
          <a:noFill/>
          <a:ln>
            <a:noFill/>
          </a:ln>
        </p:spPr>
      </p:pic>
      <p:sp>
        <p:nvSpPr>
          <p:cNvPr id="513" name="Google Shape;513;p26"/>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514" name="Google Shape;514;p26"/>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515" name="Google Shape;515;p26"/>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516" name="Google Shape;516;p26"/>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517" name="Google Shape;517;p26"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522" name="Shape 522"/>
        <p:cNvGrpSpPr/>
        <p:nvPr/>
      </p:nvGrpSpPr>
      <p:grpSpPr>
        <a:xfrm>
          <a:off x="0" y="0"/>
          <a:ext cx="0" cy="0"/>
          <a:chOff x="0" y="0"/>
          <a:chExt cx="0" cy="0"/>
        </a:xfrm>
      </p:grpSpPr>
      <p:sp>
        <p:nvSpPr>
          <p:cNvPr id="523" name="Google Shape;523;p27"/>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524" name="Google Shape;524;p27"/>
          <p:cNvSpPr/>
          <p:nvPr/>
        </p:nvSpPr>
        <p:spPr>
          <a:xfrm>
            <a:off x="457200" y="381000"/>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5" name="Google Shape;525;p27"/>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7"/>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527" name="Google Shape;527;p27"/>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528" name="Google Shape;528;p27"/>
          <p:cNvSpPr txBox="1"/>
          <p:nvPr/>
        </p:nvSpPr>
        <p:spPr>
          <a:xfrm>
            <a:off x="7315200" y="457200"/>
            <a:ext cx="1644650" cy="868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The Business-to-Business Market</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29" name="Google Shape;529;p27"/>
          <p:cNvSpPr txBox="1"/>
          <p:nvPr/>
        </p:nvSpPr>
        <p:spPr>
          <a:xfrm>
            <a:off x="533400" y="2009775"/>
            <a:ext cx="8077200" cy="2678113"/>
          </a:xfrm>
          <a:prstGeom prst="rect">
            <a:avLst/>
          </a:prstGeom>
          <a:noFill/>
          <a:ln>
            <a:noFill/>
          </a:ln>
        </p:spPr>
        <p:txBody>
          <a:bodyPr spcFirstLastPara="1" wrap="square" lIns="91425" tIns="45700" rIns="91425" bIns="45700" anchor="t" anchorCtr="0">
            <a:spAutoFit/>
          </a:bodyPr>
          <a:lstStyle/>
          <a:p>
            <a:pPr marL="341630" marR="0" lvl="1" indent="-341630" algn="l" rtl="0">
              <a:spcBef>
                <a:spcPts val="0"/>
              </a:spcBef>
              <a:spcAft>
                <a:spcPts val="0"/>
              </a:spcAft>
              <a:buClr>
                <a:schemeClr val="dk1"/>
              </a:buClr>
              <a:buSzPts val="2700"/>
              <a:buFont typeface="Arial" panose="020B0604020202020204"/>
              <a:buChar char="•"/>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Learning</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700"/>
              <a:buFont typeface="Arial" panose="020B0604020202020204"/>
              <a:buChar char="•"/>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Reference Groups</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700"/>
              <a:buFont typeface="Arial" panose="020B0604020202020204"/>
              <a:buChar char="•"/>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Culture</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700"/>
              <a:buFont typeface="Arial" panose="020B0604020202020204"/>
              <a:buChar char="•"/>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Subcultures </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30" name="Google Shape;530;p27"/>
          <p:cNvSpPr txBox="1"/>
          <p:nvPr>
            <p:ph type="ctrTitle"/>
          </p:nvPr>
        </p:nvSpPr>
        <p:spPr>
          <a:xfrm>
            <a:off x="152400" y="28257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KEY FACTORS in CONSUMER DECISION-MAKING</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531" name="Google Shape;531;p27"/>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LG6</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532" name="Google Shape;532;p27" descr="Juice.psd"/>
          <p:cNvPicPr preferRelativeResize="0"/>
          <p:nvPr/>
        </p:nvPicPr>
        <p:blipFill rotWithShape="1">
          <a:blip r:embed="rId1"/>
          <a:srcRect/>
          <a:stretch>
            <a:fillRect/>
          </a:stretch>
        </p:blipFill>
        <p:spPr>
          <a:xfrm>
            <a:off x="5425063" y="2022565"/>
            <a:ext cx="2843726" cy="3616235"/>
          </a:xfrm>
          <a:prstGeom prst="rect">
            <a:avLst/>
          </a:prstGeom>
          <a:noFill/>
          <a:ln>
            <a:noFill/>
          </a:ln>
        </p:spPr>
      </p:pic>
      <p:sp>
        <p:nvSpPr>
          <p:cNvPr id="533" name="Google Shape;533;p27"/>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534" name="Google Shape;534;p27"/>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535" name="Google Shape;535;p27"/>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536" name="Google Shape;536;p27"/>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537" name="Google Shape;537;p27"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F8EAA"/>
        </a:solidFill>
        <a:effectLst/>
      </p:bgPr>
    </p:bg>
    <p:spTree>
      <p:nvGrpSpPr>
        <p:cNvPr id="141" name="Shape 141"/>
        <p:cNvGrpSpPr/>
        <p:nvPr/>
      </p:nvGrpSpPr>
      <p:grpSpPr>
        <a:xfrm>
          <a:off x="0" y="0"/>
          <a:ext cx="0" cy="0"/>
          <a:chOff x="0" y="0"/>
          <a:chExt cx="0" cy="0"/>
        </a:xfrm>
      </p:grpSpPr>
      <p:sp>
        <p:nvSpPr>
          <p:cNvPr id="142" name="Google Shape;142;p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endParaRPr>
              <a:solidFill>
                <a:srgbClr val="898989"/>
              </a:solidFill>
            </a:endParaRPr>
          </a:p>
        </p:txBody>
      </p:sp>
      <p:sp>
        <p:nvSpPr>
          <p:cNvPr id="143" name="Google Shape;143;p3"/>
          <p:cNvSpPr/>
          <p:nvPr/>
        </p:nvSpPr>
        <p:spPr>
          <a:xfrm>
            <a:off x="457200" y="381000"/>
            <a:ext cx="8153400" cy="6248400"/>
          </a:xfrm>
          <a:prstGeom prst="roundRect">
            <a:avLst>
              <a:gd name="adj" fmla="val 16667"/>
            </a:avLst>
          </a:prstGeom>
          <a:solidFill>
            <a:srgbClr val="B7D3F3"/>
          </a:solidFill>
          <a:ln w="9525" cap="flat" cmpd="sng">
            <a:solidFill>
              <a:srgbClr val="B7D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4" name="Google Shape;144;p3"/>
          <p:cNvSpPr/>
          <p:nvPr/>
        </p:nvSpPr>
        <p:spPr>
          <a:xfrm>
            <a:off x="7315200" y="152400"/>
            <a:ext cx="1644650" cy="1600200"/>
          </a:xfrm>
          <a:prstGeom prst="ellipse">
            <a:avLst/>
          </a:prstGeom>
          <a:solidFill>
            <a:srgbClr val="660066"/>
          </a:solidFill>
          <a:ln w="9525" cap="flat" cmpd="sng">
            <a:solidFill>
              <a:srgbClr val="66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txBox="1"/>
          <p:nvPr/>
        </p:nvSpPr>
        <p:spPr>
          <a:xfrm>
            <a:off x="8458200" y="1143000"/>
            <a:ext cx="50165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B7D3F3"/>
              </a:buClr>
              <a:buSzPts val="4000"/>
              <a:buFont typeface="Arial" panose="020B0604020202020204"/>
              <a:buNone/>
            </a:pPr>
            <a:r>
              <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B7D3F3"/>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txBox="1"/>
          <p:nvPr/>
        </p:nvSpPr>
        <p:spPr>
          <a:xfrm>
            <a:off x="7162800" y="0"/>
            <a:ext cx="609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660066"/>
              </a:buClr>
              <a:buSzPts val="4000"/>
              <a:buFont typeface="Arial" panose="020B0604020202020204"/>
              <a:buNone/>
            </a:pPr>
            <a:r>
              <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rPr>
              <a:t>*</a:t>
            </a:r>
            <a:endParaRPr lang="en-US" sz="4000" b="1" i="0" u="none" strike="noStrike" cap="none">
              <a:solidFill>
                <a:srgbClr val="660066"/>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txBox="1"/>
          <p:nvPr/>
        </p:nvSpPr>
        <p:spPr>
          <a:xfrm>
            <a:off x="7315200" y="527050"/>
            <a:ext cx="1644650" cy="60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The Consumer Market</a:t>
            </a:r>
            <a:endParaRPr lang="en-US" sz="1700" b="0" i="1"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8" name="Google Shape;148;p3"/>
          <p:cNvSpPr txBox="1"/>
          <p:nvPr/>
        </p:nvSpPr>
        <p:spPr>
          <a:xfrm>
            <a:off x="533400" y="1931988"/>
            <a:ext cx="8077200" cy="3824287"/>
          </a:xfrm>
          <a:prstGeom prst="rect">
            <a:avLst/>
          </a:prstGeom>
          <a:noFill/>
          <a:ln>
            <a:noFill/>
          </a:ln>
        </p:spPr>
        <p:txBody>
          <a:bodyPr spcFirstLastPara="1" wrap="square" lIns="91425" tIns="45700" rIns="91425" bIns="45700" anchor="t" anchorCtr="0">
            <a:spAutoFit/>
          </a:bodyPr>
          <a:lstStyle/>
          <a:p>
            <a:pPr marL="341630" marR="0" lvl="1" indent="-341630" algn="l" rtl="0">
              <a:spcBef>
                <a:spcPts val="0"/>
              </a:spcBef>
              <a:spcAft>
                <a:spcPts val="0"/>
              </a:spcAft>
              <a:buClr>
                <a:schemeClr val="dk1"/>
              </a:buClr>
              <a:buSzPts val="2700"/>
              <a:buFont typeface="Arial" panose="020B0604020202020204"/>
              <a:buChar char="•"/>
            </a:pPr>
            <a:r>
              <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The size and diversity of the consumer market forces marketers to decide which groups they want to serve.</a:t>
            </a:r>
            <a:endParaRPr lang="en-US" sz="27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700"/>
              <a:buFont typeface="Arial" panose="020B0604020202020204"/>
              <a:buChar char="•"/>
            </a:pPr>
            <a:r>
              <a:rPr lang="en-US" sz="27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Market Segmentation -- </a:t>
            </a:r>
            <a:r>
              <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Divides the total market into groups with similar characteristics.</a:t>
            </a:r>
            <a:endPar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a:p>
            <a:pPr marL="341630" marR="0" lvl="1" indent="-341630" algn="l" rtl="0">
              <a:spcBef>
                <a:spcPts val="2400"/>
              </a:spcBef>
              <a:spcAft>
                <a:spcPts val="0"/>
              </a:spcAft>
              <a:buClr>
                <a:schemeClr val="dk1"/>
              </a:buClr>
              <a:buSzPts val="2700"/>
              <a:buFont typeface="Arial" panose="020B0604020202020204"/>
              <a:buChar char="•"/>
            </a:pPr>
            <a:r>
              <a:rPr lang="en-US" sz="27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Target Marketing -- </a:t>
            </a:r>
            <a:r>
              <a:rPr lang="en-US" sz="2500" b="0" i="1"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rPr>
              <a:t>Selecting which segments an organization can serve profitably.</a:t>
            </a:r>
            <a:endParaRPr sz="25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9" name="Google Shape;149;p3"/>
          <p:cNvSpPr txBox="1"/>
          <p:nvPr>
            <p:ph type="ctrTitle"/>
          </p:nvPr>
        </p:nvSpPr>
        <p:spPr>
          <a:xfrm>
            <a:off x="152400" y="762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Helvetica Neue" panose="020B0604020202020204"/>
                <a:ea typeface="Helvetica Neue" panose="020B0604020202020204"/>
                <a:cs typeface="Helvetica Neue" panose="020B0604020202020204"/>
                <a:sym typeface="Helvetica Neue" panose="020B0604020202020204"/>
              </a:rPr>
              <a:t>MARKETING to CONSUMERS</a:t>
            </a:r>
            <a:endParaRPr lang="en-US" sz="3200" b="1">
              <a:latin typeface="Helvetica Neue" panose="020B0604020202020204"/>
              <a:ea typeface="Helvetica Neue" panose="020B0604020202020204"/>
              <a:cs typeface="Helvetica Neue" panose="020B0604020202020204"/>
              <a:sym typeface="Helvetica Neue" panose="020B0604020202020204"/>
            </a:endParaRPr>
          </a:p>
        </p:txBody>
      </p:sp>
      <p:sp>
        <p:nvSpPr>
          <p:cNvPr id="150" name="Google Shape;150;p3"/>
          <p:cNvSpPr txBox="1"/>
          <p:nvPr/>
        </p:nvSpPr>
        <p:spPr>
          <a:xfrm>
            <a:off x="7772400" y="1295400"/>
            <a:ext cx="685800" cy="3508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700"/>
              <a:buFont typeface="Arial" panose="020B0604020202020204"/>
              <a:buNone/>
            </a:pPr>
            <a:r>
              <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LG5</a:t>
            </a:r>
            <a:endParaRPr lang="en-US" sz="17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51" name="Google Shape;151;p3"/>
          <p:cNvSpPr txBox="1"/>
          <p:nvPr/>
        </p:nvSpPr>
        <p:spPr>
          <a:xfrm>
            <a:off x="8229600" y="6430963"/>
            <a:ext cx="91440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13-</a:t>
            </a: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52" name="Google Shape;152;p3"/>
          <p:cNvPicPr preferRelativeResize="0"/>
          <p:nvPr/>
        </p:nvPicPr>
        <p:blipFill rotWithShape="1">
          <a:blip r:embed="rId1"/>
          <a:srcRect/>
          <a:stretch>
            <a:fillRect/>
          </a:stretch>
        </p:blipFill>
        <p:spPr>
          <a:xfrm>
            <a:off x="8382000" y="6096000"/>
            <a:ext cx="609600" cy="609600"/>
          </a:xfrm>
          <a:prstGeom prst="rect">
            <a:avLst/>
          </a:prstGeom>
          <a:noFill/>
          <a:ln>
            <a:noFill/>
          </a:ln>
        </p:spPr>
      </p:pic>
      <p:pic>
        <p:nvPicPr>
          <p:cNvPr id="153" name="Google Shape;153;p3"/>
          <p:cNvPicPr preferRelativeResize="0"/>
          <p:nvPr/>
        </p:nvPicPr>
        <p:blipFill rotWithShape="1">
          <a:blip r:embed="rId1"/>
          <a:srcRect/>
          <a:stretch>
            <a:fillRect/>
          </a:stretch>
        </p:blipFill>
        <p:spPr>
          <a:xfrm>
            <a:off x="8382000" y="6096000"/>
            <a:ext cx="609600" cy="609600"/>
          </a:xfrm>
          <a:prstGeom prst="rect">
            <a:avLst/>
          </a:prstGeom>
          <a:noFill/>
          <a:ln>
            <a:noFill/>
          </a:ln>
        </p:spPr>
      </p:pic>
      <p:pic>
        <p:nvPicPr>
          <p:cNvPr id="154" name="Google Shape;154;p3"/>
          <p:cNvPicPr preferRelativeResize="0"/>
          <p:nvPr/>
        </p:nvPicPr>
        <p:blipFill rotWithShape="1">
          <a:blip r:embed="rId2"/>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155" name="Google Shape;155;p3"/>
          <p:cNvPicPr preferRelativeResize="0"/>
          <p:nvPr/>
        </p:nvPicPr>
        <p:blipFill rotWithShape="1">
          <a:blip r:embed="rId3"/>
          <a:srcRect/>
          <a:stretch>
            <a:fillRect/>
          </a:stretch>
        </p:blipFill>
        <p:spPr>
          <a:xfrm>
            <a:off x="131763" y="6256338"/>
            <a:ext cx="1558925" cy="430212"/>
          </a:xfrm>
          <a:prstGeom prst="rect">
            <a:avLst/>
          </a:prstGeom>
          <a:noFill/>
          <a:ln>
            <a:noFill/>
          </a:ln>
        </p:spPr>
      </p:pic>
      <p:pic>
        <p:nvPicPr>
          <p:cNvPr id="156" name="Google Shape;156;p3" descr="Image result for brac business school logo"/>
          <p:cNvPicPr preferRelativeResize="0"/>
          <p:nvPr/>
        </p:nvPicPr>
        <p:blipFill rotWithShape="1">
          <a:blip r:embed="rId4"/>
          <a:srcRect/>
          <a:stretch>
            <a:fillRect/>
          </a:stretch>
        </p:blipFill>
        <p:spPr>
          <a:xfrm>
            <a:off x="7608888" y="6024563"/>
            <a:ext cx="696912" cy="6492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g2fee50d6959_0_0"/>
          <p:cNvSpPr txBox="1"/>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Types of Segmentation</a:t>
            </a:r>
            <a:endParaRPr lang="en-US"/>
          </a:p>
        </p:txBody>
      </p:sp>
      <p:sp>
        <p:nvSpPr>
          <p:cNvPr id="163" name="Google Shape;163;g2fee50d6959_0_0"/>
          <p:cNvSpPr txBox="1"/>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a:t>
            </a:r>
            <a:r>
              <a:rPr lang="en-US"/>
              <a:t>Geographic</a:t>
            </a:r>
            <a:endParaRPr lang="en-US"/>
          </a:p>
          <a:p>
            <a:pPr marL="0" lvl="0" indent="0" algn="l" rtl="0">
              <a:spcBef>
                <a:spcPts val="360"/>
              </a:spcBef>
              <a:spcAft>
                <a:spcPts val="0"/>
              </a:spcAft>
              <a:buNone/>
            </a:pPr>
            <a:r>
              <a:rPr lang="en-US"/>
              <a:t>-Demographic</a:t>
            </a:r>
            <a:endParaRPr lang="en-US"/>
          </a:p>
          <a:p>
            <a:pPr marL="0" lvl="0" indent="0" algn="l" rtl="0">
              <a:spcBef>
                <a:spcPts val="360"/>
              </a:spcBef>
              <a:spcAft>
                <a:spcPts val="0"/>
              </a:spcAft>
              <a:buNone/>
            </a:pPr>
            <a:r>
              <a:rPr lang="en-US">
                <a:sym typeface="+mn-ea"/>
              </a:rPr>
              <a:t>-Psychographic</a:t>
            </a:r>
            <a:endParaRPr lang="en-US"/>
          </a:p>
          <a:p>
            <a:pPr marL="0" lvl="0" indent="0" algn="l" rtl="0">
              <a:spcBef>
                <a:spcPts val="360"/>
              </a:spcBef>
              <a:spcAft>
                <a:spcPts val="0"/>
              </a:spcAft>
              <a:buNone/>
            </a:pPr>
            <a:r>
              <a:rPr lang="en-US"/>
              <a:t>-Behavioral </a:t>
            </a:r>
            <a:endParaRPr lang="en-US"/>
          </a:p>
          <a:p>
            <a:pPr marL="0" lvl="0" indent="0" algn="l" rtl="0">
              <a:spcBef>
                <a:spcPts val="360"/>
              </a:spcBef>
              <a:spcAft>
                <a:spcPts val="0"/>
              </a:spcAft>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4"/>
          <p:cNvSpPr txBox="1"/>
          <p:nvPr>
            <p:ph type="title"/>
          </p:nvPr>
        </p:nvSpPr>
        <p:spPr>
          <a:xfrm>
            <a:off x="685800" y="228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Market Segmentation</a:t>
            </a:r>
            <a:endParaRPr lang="en-US"/>
          </a:p>
        </p:txBody>
      </p:sp>
      <p:sp>
        <p:nvSpPr>
          <p:cNvPr id="170" name="Google Shape;170;p4"/>
          <p:cNvSpPr txBox="1"/>
          <p:nvPr>
            <p:ph type="body" idx="1"/>
          </p:nvPr>
        </p:nvSpPr>
        <p:spPr>
          <a:xfrm>
            <a:off x="762000" y="2057400"/>
            <a:ext cx="7772400" cy="1981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b="1"/>
              <a:t>Geographic segmentation </a:t>
            </a:r>
            <a:r>
              <a:rPr lang="en-US"/>
              <a:t>divides the market into different geographical units such as nations, regions, states, counties, or cities</a:t>
            </a:r>
            <a:endParaRPr b="1"/>
          </a:p>
        </p:txBody>
      </p:sp>
      <p:sp>
        <p:nvSpPr>
          <p:cNvPr id="171" name="Google Shape;171;p4"/>
          <p:cNvSpPr txBox="1"/>
          <p:nvPr>
            <p:ph type="body" idx="2"/>
          </p:nvPr>
        </p:nvSpPr>
        <p:spPr>
          <a:xfrm>
            <a:off x="914400" y="1371600"/>
            <a:ext cx="7162800" cy="3810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2"/>
              </a:buClr>
              <a:buSzPts val="2800"/>
              <a:buNone/>
            </a:pPr>
            <a:r>
              <a:rPr lang="en-US"/>
              <a:t>Segmenting Consumer Markets</a:t>
            </a:r>
            <a:endParaRPr lang="en-US"/>
          </a:p>
          <a:p>
            <a:pPr marL="342900" lvl="0" indent="-342900" algn="ctr" rtl="0">
              <a:spcBef>
                <a:spcPts val="560"/>
              </a:spcBef>
              <a:spcAft>
                <a:spcPts val="0"/>
              </a:spcAft>
              <a:buClr>
                <a:schemeClr val="dk2"/>
              </a:buClr>
              <a:buSzPts val="2800"/>
              <a:buNone/>
            </a:pPr>
          </a:p>
        </p:txBody>
      </p:sp>
      <p:pic>
        <p:nvPicPr>
          <p:cNvPr id="172" name="Google Shape;172;p4" descr="C:\Users\rahma.akhter\Desktop\pics\335936-1565-51.jpg"/>
          <p:cNvPicPr preferRelativeResize="0"/>
          <p:nvPr/>
        </p:nvPicPr>
        <p:blipFill rotWithShape="1">
          <a:blip r:embed="rId1"/>
          <a:srcRect/>
          <a:stretch>
            <a:fillRect/>
          </a:stretch>
        </p:blipFill>
        <p:spPr>
          <a:xfrm>
            <a:off x="3505200" y="3810000"/>
            <a:ext cx="2476500" cy="2857500"/>
          </a:xfrm>
          <a:prstGeom prst="rect">
            <a:avLst/>
          </a:prstGeom>
          <a:noFill/>
          <a:ln>
            <a:noFill/>
          </a:ln>
        </p:spPr>
      </p:pic>
      <p:pic>
        <p:nvPicPr>
          <p:cNvPr id="173" name="Google Shape;173;p4"/>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174" name="Google Shape;174;p4"/>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175" name="Google Shape;175;p4"/>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176" name="Google Shape;176;p4"/>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177" name="Google Shape;177;p4"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5"/>
          <p:cNvSpPr txBox="1"/>
          <p:nvPr>
            <p:ph type="title"/>
          </p:nvPr>
        </p:nvSpPr>
        <p:spPr>
          <a:xfrm>
            <a:off x="685800" y="228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Market Segmentation</a:t>
            </a:r>
            <a:endParaRPr lang="en-US"/>
          </a:p>
        </p:txBody>
      </p:sp>
      <p:sp>
        <p:nvSpPr>
          <p:cNvPr id="184" name="Google Shape;184;p5"/>
          <p:cNvSpPr txBox="1"/>
          <p:nvPr>
            <p:ph type="body" idx="2"/>
          </p:nvPr>
        </p:nvSpPr>
        <p:spPr>
          <a:xfrm>
            <a:off x="914400" y="990600"/>
            <a:ext cx="7162800" cy="3810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2"/>
              </a:buClr>
              <a:buSzPts val="2800"/>
              <a:buNone/>
            </a:pPr>
            <a:r>
              <a:rPr lang="en-US"/>
              <a:t>Segmenting Consumer Markets</a:t>
            </a:r>
            <a:endParaRPr lang="en-US"/>
          </a:p>
        </p:txBody>
      </p:sp>
      <p:pic>
        <p:nvPicPr>
          <p:cNvPr id="185" name="Google Shape;185;p5" descr="C:\Users\rahma.akhter\Desktop\pics\2-market-segmentation-8-728.jpg"/>
          <p:cNvPicPr preferRelativeResize="0"/>
          <p:nvPr/>
        </p:nvPicPr>
        <p:blipFill rotWithShape="1">
          <a:blip r:embed="rId1"/>
          <a:srcRect/>
          <a:stretch>
            <a:fillRect/>
          </a:stretch>
        </p:blipFill>
        <p:spPr>
          <a:xfrm>
            <a:off x="1143000" y="1600200"/>
            <a:ext cx="6934200" cy="4895850"/>
          </a:xfrm>
          <a:prstGeom prst="rect">
            <a:avLst/>
          </a:prstGeom>
          <a:noFill/>
          <a:ln>
            <a:noFill/>
          </a:ln>
        </p:spPr>
      </p:pic>
      <p:pic>
        <p:nvPicPr>
          <p:cNvPr id="186" name="Google Shape;186;p5"/>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187" name="Google Shape;187;p5"/>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188" name="Google Shape;188;p5"/>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189" name="Google Shape;189;p5"/>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190" name="Google Shape;190;p5"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6"/>
          <p:cNvSpPr txBox="1"/>
          <p:nvPr>
            <p:ph type="title"/>
          </p:nvPr>
        </p:nvSpPr>
        <p:spPr>
          <a:xfrm>
            <a:off x="685800" y="228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br>
              <a:rPr lang="en-US"/>
            </a:br>
            <a:r>
              <a:rPr lang="en-US"/>
              <a:t>Market Segmentation</a:t>
            </a:r>
            <a:endParaRPr lang="en-US"/>
          </a:p>
        </p:txBody>
      </p:sp>
      <p:sp>
        <p:nvSpPr>
          <p:cNvPr id="197" name="Google Shape;197;p6"/>
          <p:cNvSpPr txBox="1"/>
          <p:nvPr>
            <p:ph type="body" idx="1"/>
          </p:nvPr>
        </p:nvSpPr>
        <p:spPr>
          <a:xfrm>
            <a:off x="838200" y="1981200"/>
            <a:ext cx="3124200" cy="4114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Calibri" panose="020F0502020204030204"/>
              <a:buNone/>
            </a:pPr>
            <a:r>
              <a:rPr lang="en-US" sz="2800" b="1"/>
              <a:t>Psychographic segmentation </a:t>
            </a:r>
            <a:r>
              <a:rPr lang="en-US" sz="2800"/>
              <a:t>divides buyers into different groups based on social class, lifestyle, or personality traits</a:t>
            </a:r>
            <a:endParaRPr lang="en-US" sz="2800"/>
          </a:p>
          <a:p>
            <a:pPr marL="342900" lvl="0" indent="-139700" algn="l" rtl="0">
              <a:spcBef>
                <a:spcPts val="640"/>
              </a:spcBef>
              <a:spcAft>
                <a:spcPts val="0"/>
              </a:spcAft>
              <a:buClr>
                <a:schemeClr val="dk1"/>
              </a:buClr>
              <a:buSzPts val="3200"/>
              <a:buNone/>
            </a:pPr>
          </a:p>
        </p:txBody>
      </p:sp>
      <p:sp>
        <p:nvSpPr>
          <p:cNvPr id="198" name="Google Shape;198;p6"/>
          <p:cNvSpPr txBox="1"/>
          <p:nvPr>
            <p:ph type="body" idx="2"/>
          </p:nvPr>
        </p:nvSpPr>
        <p:spPr>
          <a:xfrm>
            <a:off x="914400" y="1371600"/>
            <a:ext cx="7162800" cy="3810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2"/>
              </a:buClr>
              <a:buSzPts val="2800"/>
              <a:buNone/>
            </a:pPr>
            <a:r>
              <a:rPr lang="en-US"/>
              <a:t>Segmenting Consumer Markets</a:t>
            </a:r>
            <a:endParaRPr lang="en-US"/>
          </a:p>
          <a:p>
            <a:pPr marL="342900" lvl="0" indent="-342900" algn="ctr" rtl="0">
              <a:spcBef>
                <a:spcPts val="560"/>
              </a:spcBef>
              <a:spcAft>
                <a:spcPts val="0"/>
              </a:spcAft>
              <a:buClr>
                <a:schemeClr val="dk2"/>
              </a:buClr>
              <a:buSzPts val="2800"/>
              <a:buNone/>
            </a:pPr>
          </a:p>
        </p:txBody>
      </p:sp>
      <p:pic>
        <p:nvPicPr>
          <p:cNvPr id="199" name="Google Shape;199;p6"/>
          <p:cNvPicPr preferRelativeResize="0"/>
          <p:nvPr/>
        </p:nvPicPr>
        <p:blipFill rotWithShape="1">
          <a:blip r:embed="rId1"/>
          <a:srcRect/>
          <a:stretch>
            <a:fillRect/>
          </a:stretch>
        </p:blipFill>
        <p:spPr>
          <a:xfrm>
            <a:off x="3810000" y="2128838"/>
            <a:ext cx="5092700" cy="3819525"/>
          </a:xfrm>
          <a:prstGeom prst="rect">
            <a:avLst/>
          </a:prstGeom>
          <a:noFill/>
          <a:ln>
            <a:noFill/>
          </a:ln>
        </p:spPr>
      </p:pic>
      <p:pic>
        <p:nvPicPr>
          <p:cNvPr id="200" name="Google Shape;200;p6"/>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201" name="Google Shape;201;p6"/>
          <p:cNvPicPr preferRelativeResize="0"/>
          <p:nvPr/>
        </p:nvPicPr>
        <p:blipFill rotWithShape="1">
          <a:blip r:embed="rId2"/>
          <a:srcRect/>
          <a:stretch>
            <a:fillRect/>
          </a:stretch>
        </p:blipFill>
        <p:spPr>
          <a:xfrm>
            <a:off x="8382000" y="6096000"/>
            <a:ext cx="609600" cy="609600"/>
          </a:xfrm>
          <a:prstGeom prst="rect">
            <a:avLst/>
          </a:prstGeom>
          <a:noFill/>
          <a:ln>
            <a:noFill/>
          </a:ln>
        </p:spPr>
      </p:pic>
      <p:pic>
        <p:nvPicPr>
          <p:cNvPr id="202" name="Google Shape;202;p6"/>
          <p:cNvPicPr preferRelativeResize="0"/>
          <p:nvPr/>
        </p:nvPicPr>
        <p:blipFill rotWithShape="1">
          <a:blip r:embed="rId3"/>
          <a:srcRect/>
          <a:stretch>
            <a:fillRect/>
          </a:stretch>
        </p:blipFill>
        <p:spPr>
          <a:xfrm>
            <a:off x="8305800" y="6024563"/>
            <a:ext cx="709613" cy="649287"/>
          </a:xfrm>
          <a:prstGeom prst="rect">
            <a:avLst/>
          </a:prstGeom>
          <a:noFill/>
          <a:ln>
            <a:noFill/>
          </a:ln>
          <a:effectLst>
            <a:outerShdw blurRad="190500" algn="tl" rotWithShape="0">
              <a:srgbClr val="000000">
                <a:alpha val="69803"/>
              </a:srgbClr>
            </a:outerShdw>
          </a:effectLst>
        </p:spPr>
      </p:pic>
      <p:pic>
        <p:nvPicPr>
          <p:cNvPr id="203" name="Google Shape;203;p6"/>
          <p:cNvPicPr preferRelativeResize="0"/>
          <p:nvPr/>
        </p:nvPicPr>
        <p:blipFill rotWithShape="1">
          <a:blip r:embed="rId4"/>
          <a:srcRect/>
          <a:stretch>
            <a:fillRect/>
          </a:stretch>
        </p:blipFill>
        <p:spPr>
          <a:xfrm>
            <a:off x="131763" y="6256338"/>
            <a:ext cx="1558925" cy="430212"/>
          </a:xfrm>
          <a:prstGeom prst="rect">
            <a:avLst/>
          </a:prstGeom>
          <a:noFill/>
          <a:ln>
            <a:noFill/>
          </a:ln>
        </p:spPr>
      </p:pic>
      <p:pic>
        <p:nvPicPr>
          <p:cNvPr id="204" name="Google Shape;204;p6" descr="Image result for brac business school logo"/>
          <p:cNvPicPr preferRelativeResize="0"/>
          <p:nvPr/>
        </p:nvPicPr>
        <p:blipFill rotWithShape="1">
          <a:blip r:embed="rId5"/>
          <a:srcRect/>
          <a:stretch>
            <a:fillRect/>
          </a:stretch>
        </p:blipFill>
        <p:spPr>
          <a:xfrm>
            <a:off x="7608888" y="6024563"/>
            <a:ext cx="696912" cy="6492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3600" dirty="0">
                <a:latin typeface="+mj-lt"/>
                <a:ea typeface="MS PGothic" panose="020B0600070205080204" charset="-128"/>
              </a:rPr>
              <a:t>Behavioral Segmentation </a:t>
            </a:r>
            <a:r>
              <a:rPr lang="pt-BR" sz="2000" b="0" dirty="0">
                <a:latin typeface="+mj-lt"/>
                <a:ea typeface="MS PGothic" panose="020B0600070205080204" charset="-128"/>
              </a:rPr>
              <a:t>(1 of 2)</a:t>
            </a:r>
            <a:endParaRPr lang="en-US" sz="2000" b="0" dirty="0">
              <a:latin typeface="+mj-lt"/>
            </a:endParaRPr>
          </a:p>
        </p:txBody>
      </p:sp>
      <p:sp>
        <p:nvSpPr>
          <p:cNvPr id="3" name="Content Placeholder 2"/>
          <p:cNvSpPr>
            <a:spLocks noGrp="1"/>
          </p:cNvSpPr>
          <p:nvPr>
            <p:ph idx="1"/>
          </p:nvPr>
        </p:nvSpPr>
        <p:spPr>
          <a:xfrm>
            <a:off x="457199" y="1600201"/>
            <a:ext cx="8382001" cy="1295399"/>
          </a:xfrm>
        </p:spPr>
        <p:txBody>
          <a:bodyPr/>
          <a:lstStyle/>
          <a:p>
            <a:r>
              <a:rPr lang="nl-NL" sz="2600" dirty="0">
                <a:cs typeface="Avenir Black" pitchFamily="-84" charset="0"/>
              </a:rPr>
              <a:t>Marketers divide </a:t>
            </a:r>
            <a:r>
              <a:rPr lang="en-US" sz="2600" dirty="0">
                <a:cs typeface="Avenir Black" pitchFamily="-84" charset="0"/>
              </a:rPr>
              <a:t>buyers into groups on the basis of their knowledge of, attitude toward, use of, or response to a product</a:t>
            </a:r>
            <a:endParaRPr lang="en-US" sz="2600" dirty="0"/>
          </a:p>
        </p:txBody>
      </p:sp>
      <p:pic>
        <p:nvPicPr>
          <p:cNvPr id="6" name="Picture 3" descr="A large greeting card display in a stor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3048000"/>
            <a:ext cx="6781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3600" dirty="0">
                <a:latin typeface="+mj-lt"/>
                <a:ea typeface="MS PGothic" panose="020B0600070205080204" charset="-128"/>
              </a:rPr>
              <a:t>Behavioral Segmentation </a:t>
            </a:r>
            <a:r>
              <a:rPr lang="pt-BR" sz="2000" b="0" dirty="0">
                <a:latin typeface="+mj-lt"/>
                <a:ea typeface="MS PGothic" panose="020B0600070205080204" charset="-128"/>
              </a:rPr>
              <a:t>(2 of 2)</a:t>
            </a:r>
            <a:endParaRPr lang="en-US" sz="2000" b="0" dirty="0">
              <a:latin typeface="+mj-lt"/>
            </a:endParaRPr>
          </a:p>
        </p:txBody>
      </p:sp>
      <p:sp>
        <p:nvSpPr>
          <p:cNvPr id="3" name="Content Placeholder 2"/>
          <p:cNvSpPr>
            <a:spLocks noGrp="1"/>
          </p:cNvSpPr>
          <p:nvPr>
            <p:ph idx="1"/>
          </p:nvPr>
        </p:nvSpPr>
        <p:spPr>
          <a:xfrm>
            <a:off x="457199" y="1600201"/>
            <a:ext cx="3200401" cy="3276599"/>
          </a:xfrm>
        </p:spPr>
        <p:txBody>
          <a:bodyPr/>
          <a:lstStyle/>
          <a:p>
            <a:r>
              <a:rPr lang="en-US" sz="2600" dirty="0">
                <a:cs typeface="Avenir Black" pitchFamily="-84" charset="0"/>
              </a:rPr>
              <a:t>Needs and benefits</a:t>
            </a:r>
            <a:endParaRPr lang="en-US" sz="2600" dirty="0">
              <a:cs typeface="Avenir Black" pitchFamily="-84" charset="0"/>
            </a:endParaRPr>
          </a:p>
          <a:p>
            <a:r>
              <a:rPr lang="en-US" sz="2600" dirty="0">
                <a:cs typeface="Avenir Black" pitchFamily="-84" charset="0"/>
              </a:rPr>
              <a:t>Decision roles</a:t>
            </a:r>
            <a:endParaRPr lang="en-US" sz="2600" dirty="0">
              <a:cs typeface="Avenir Black" pitchFamily="-84" charset="0"/>
            </a:endParaRPr>
          </a:p>
          <a:p>
            <a:pPr lvl="1"/>
            <a:r>
              <a:rPr lang="en-US" sz="2400" dirty="0">
                <a:cs typeface="Arial" panose="020B0604020202020204" pitchFamily="34" charset="0"/>
              </a:rPr>
              <a:t>Initiator</a:t>
            </a:r>
            <a:endParaRPr lang="en-US" sz="2400" dirty="0">
              <a:cs typeface="Arial" panose="020B0604020202020204" pitchFamily="34" charset="0"/>
            </a:endParaRPr>
          </a:p>
          <a:p>
            <a:pPr lvl="1"/>
            <a:r>
              <a:rPr lang="en-US" sz="2400" dirty="0">
                <a:cs typeface="Arial" panose="020B0604020202020204" pitchFamily="34" charset="0"/>
              </a:rPr>
              <a:t>Influencer</a:t>
            </a:r>
            <a:endParaRPr lang="en-US" sz="2400" dirty="0">
              <a:cs typeface="Arial" panose="020B0604020202020204" pitchFamily="34" charset="0"/>
            </a:endParaRPr>
          </a:p>
          <a:p>
            <a:pPr lvl="1"/>
            <a:r>
              <a:rPr lang="en-US" sz="2400" dirty="0">
                <a:cs typeface="Arial" panose="020B0604020202020204" pitchFamily="34" charset="0"/>
              </a:rPr>
              <a:t>Decider</a:t>
            </a:r>
            <a:endParaRPr lang="en-US" sz="2400" dirty="0">
              <a:cs typeface="Arial" panose="020B0604020202020204" pitchFamily="34" charset="0"/>
            </a:endParaRPr>
          </a:p>
          <a:p>
            <a:pPr lvl="1"/>
            <a:r>
              <a:rPr lang="en-US" sz="2400" dirty="0">
                <a:cs typeface="Arial" panose="020B0604020202020204" pitchFamily="34" charset="0"/>
              </a:rPr>
              <a:t>Buyer</a:t>
            </a:r>
            <a:endParaRPr lang="en-US" sz="2400" dirty="0">
              <a:cs typeface="Arial" panose="020B0604020202020204" pitchFamily="34" charset="0"/>
            </a:endParaRPr>
          </a:p>
          <a:p>
            <a:pPr lvl="1"/>
            <a:r>
              <a:rPr lang="en-US" sz="2400" dirty="0">
                <a:cs typeface="Arial" panose="020B0604020202020204" pitchFamily="34" charset="0"/>
              </a:rPr>
              <a:t>User</a:t>
            </a:r>
            <a:endParaRPr lang="en-US" sz="2400" dirty="0">
              <a:cs typeface="Arial" panose="020B0604020202020204" pitchFamily="34" charset="0"/>
            </a:endParaRPr>
          </a:p>
        </p:txBody>
      </p:sp>
      <p:pic>
        <p:nvPicPr>
          <p:cNvPr id="5" name="Picture 3" descr="A print ad for Levi Strauss &amp; Co.’s Signature jeans shows two adults, a man and woman, and two children, a boy and girl."/>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6800" y="1600201"/>
            <a:ext cx="326548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Section 1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4751</Words>
  <Application>WPS Presentation</Application>
  <PresentationFormat/>
  <Paragraphs>237</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Arial</vt:lpstr>
      <vt:lpstr>Calibri</vt:lpstr>
      <vt:lpstr>Helvetica Neue</vt:lpstr>
      <vt:lpstr>Times New Roman</vt:lpstr>
      <vt:lpstr>Microsoft YaHei</vt:lpstr>
      <vt:lpstr>Arial Unicode MS</vt:lpstr>
      <vt:lpstr>MS PGothic</vt:lpstr>
      <vt:lpstr>Avenir Black</vt:lpstr>
      <vt:lpstr>Segoe Print</vt:lpstr>
      <vt:lpstr>Section 1 Template</vt:lpstr>
      <vt:lpstr>Week-8 Session-1</vt:lpstr>
      <vt:lpstr>Two different Markets</vt:lpstr>
      <vt:lpstr>MARKETING to CONSUMERS</vt:lpstr>
      <vt:lpstr>Types of Segmentation</vt:lpstr>
      <vt:lpstr>Market Segmentation</vt:lpstr>
      <vt:lpstr>Market Segmentation</vt:lpstr>
      <vt:lpstr> Market Segmentation</vt:lpstr>
      <vt:lpstr>Behavioral Segmentation (1 of 2)</vt:lpstr>
      <vt:lpstr>Behavioral Segmentation (2 of 2)</vt:lpstr>
      <vt:lpstr>Figure 9.3 Behavioral Segmentation Breakdown</vt:lpstr>
      <vt:lpstr>Types of target marketing</vt:lpstr>
      <vt:lpstr>MARKETING to  SMALL SEGMENTS</vt:lpstr>
      <vt:lpstr>MARKETING to  SMALL SEGMENTS</vt:lpstr>
      <vt:lpstr>MARKETING to  SMALL SEGMENTS</vt:lpstr>
      <vt:lpstr>MARKETING to  SMALL SEGMENTS</vt:lpstr>
      <vt:lpstr>MASS MARKETING </vt:lpstr>
      <vt:lpstr>STEPS in the CONSUMER  DECISION-MAKING PROCESS</vt:lpstr>
      <vt:lpstr>Need Recognition</vt:lpstr>
      <vt:lpstr>Information Search</vt:lpstr>
      <vt:lpstr>Evaluation of Alternatives</vt:lpstr>
      <vt:lpstr>Purchase Decision</vt:lpstr>
      <vt:lpstr>Postpurchase Behavior</vt:lpstr>
      <vt:lpstr> CONSUMER DECISION MAKING PROCESS AND OUTSIDE INFLUENCES</vt:lpstr>
      <vt:lpstr>KEY FACTORS in CONSUMER DECISION-MAKING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Molly McHugh</dc:creator>
  <cp:lastModifiedBy>Zoeb-Ur- Rahman</cp:lastModifiedBy>
  <cp:revision>3</cp:revision>
  <dcterms:created xsi:type="dcterms:W3CDTF">2024-10-22T16:27:00Z</dcterms:created>
  <dcterms:modified xsi:type="dcterms:W3CDTF">2024-12-07T16:35:40Z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BAC536A78E7345158843780572403DD3_13</vt:lpwstr>
  </property>
  <property fmtid="{D5CDD505-2E9C-101B-9397-08002B2CF9AE}" pid="3" name="KSOProductBuildVer">
    <vt:lpwstr>1033-12.2.0.18911</vt:lpwstr>
  </property>
</Properties>
</file>